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6671" r:id="rId2"/>
    <p:sldId id="7093" r:id="rId3"/>
    <p:sldId id="7096" r:id="rId4"/>
    <p:sldId id="6672" r:id="rId5"/>
    <p:sldId id="6819" r:id="rId6"/>
    <p:sldId id="7035" r:id="rId7"/>
    <p:sldId id="7039" r:id="rId8"/>
    <p:sldId id="6641" r:id="rId9"/>
    <p:sldId id="7037" r:id="rId10"/>
    <p:sldId id="6673" r:id="rId11"/>
    <p:sldId id="6876" r:id="rId12"/>
    <p:sldId id="6877" r:id="rId13"/>
    <p:sldId id="7154" r:id="rId14"/>
    <p:sldId id="7153" r:id="rId15"/>
    <p:sldId id="6692" r:id="rId16"/>
    <p:sldId id="6693" r:id="rId17"/>
  </p:sldIdLst>
  <p:sldSz cx="12192000" cy="6858000"/>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2" userDrawn="1">
          <p15:clr>
            <a:srgbClr val="A4A3A4"/>
          </p15:clr>
        </p15:guide>
        <p15:guide id="2" pos="528" userDrawn="1">
          <p15:clr>
            <a:srgbClr val="A4A3A4"/>
          </p15:clr>
        </p15:guide>
        <p15:guide id="3" pos="240" userDrawn="1">
          <p15:clr>
            <a:srgbClr val="A4A3A4"/>
          </p15:clr>
        </p15:guide>
        <p15:guide id="4" pos="1104" userDrawn="1">
          <p15:clr>
            <a:srgbClr val="A4A3A4"/>
          </p15:clr>
        </p15:guide>
        <p15:guide id="5" orient="horz" pos="816" userDrawn="1">
          <p15:clr>
            <a:srgbClr val="A4A3A4"/>
          </p15:clr>
        </p15:guide>
        <p15:guide id="6" orient="horz" pos="19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C1C1"/>
    <a:srgbClr val="FFFFFF"/>
    <a:srgbClr val="FDFDFD"/>
    <a:srgbClr val="DCDCDC"/>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08" autoAdjust="0"/>
    <p:restoredTop sz="80523" autoAdjust="0"/>
  </p:normalViewPr>
  <p:slideViewPr>
    <p:cSldViewPr>
      <p:cViewPr varScale="1">
        <p:scale>
          <a:sx n="63" d="100"/>
          <a:sy n="63" d="100"/>
        </p:scale>
        <p:origin x="1099" y="43"/>
      </p:cViewPr>
      <p:guideLst>
        <p:guide orient="horz" pos="672"/>
        <p:guide pos="528"/>
        <p:guide pos="240"/>
        <p:guide pos="1104"/>
        <p:guide orient="horz" pos="816"/>
        <p:guide orient="horz" pos="192"/>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1" d="100"/>
          <a:sy n="51" d="100"/>
        </p:scale>
        <p:origin x="2976"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2949099" cy="499268"/>
          </a:xfrm>
          <a:prstGeom prst="rect">
            <a:avLst/>
          </a:prstGeom>
        </p:spPr>
        <p:txBody>
          <a:bodyPr vert="horz" lIns="96661" tIns="48331" rIns="96661" bIns="48331" rtlCol="0"/>
          <a:lstStyle>
            <a:lvl1pPr algn="l">
              <a:defRPr sz="1300"/>
            </a:lvl1pPr>
          </a:lstStyle>
          <a:p>
            <a:endParaRPr lang="en-MY" dirty="0"/>
          </a:p>
        </p:txBody>
      </p:sp>
      <p:sp>
        <p:nvSpPr>
          <p:cNvPr id="3" name="Date Placeholder 2"/>
          <p:cNvSpPr>
            <a:spLocks noGrp="1"/>
          </p:cNvSpPr>
          <p:nvPr>
            <p:ph type="dt" idx="1"/>
          </p:nvPr>
        </p:nvSpPr>
        <p:spPr>
          <a:xfrm>
            <a:off x="3855333" y="4"/>
            <a:ext cx="2949099" cy="499268"/>
          </a:xfrm>
          <a:prstGeom prst="rect">
            <a:avLst/>
          </a:prstGeom>
        </p:spPr>
        <p:txBody>
          <a:bodyPr vert="horz" lIns="96661" tIns="48331" rIns="96661" bIns="48331" rtlCol="0"/>
          <a:lstStyle>
            <a:lvl1pPr algn="r">
              <a:defRPr sz="1300"/>
            </a:lvl1pPr>
          </a:lstStyle>
          <a:p>
            <a:fld id="{BC7A6E78-272A-467D-8741-D921A9B7844A}" type="datetimeFigureOut">
              <a:rPr lang="en-MY" smtClean="0"/>
              <a:t>22/7/2026</a:t>
            </a:fld>
            <a:endParaRPr lang="en-MY" dirty="0"/>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6661" tIns="48331" rIns="96661" bIns="48331" rtlCol="0" anchor="ctr"/>
          <a:lstStyle/>
          <a:p>
            <a:endParaRPr lang="en-MY" dirty="0"/>
          </a:p>
        </p:txBody>
      </p:sp>
      <p:sp>
        <p:nvSpPr>
          <p:cNvPr id="5" name="Notes Placeholder 4"/>
          <p:cNvSpPr>
            <a:spLocks noGrp="1"/>
          </p:cNvSpPr>
          <p:nvPr>
            <p:ph type="body" sz="quarter" idx="3"/>
          </p:nvPr>
        </p:nvSpPr>
        <p:spPr>
          <a:xfrm>
            <a:off x="680562" y="4783313"/>
            <a:ext cx="5444490" cy="391361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3" y="9440073"/>
            <a:ext cx="2949099" cy="499267"/>
          </a:xfrm>
          <a:prstGeom prst="rect">
            <a:avLst/>
          </a:prstGeom>
        </p:spPr>
        <p:txBody>
          <a:bodyPr vert="horz" lIns="96661" tIns="48331" rIns="96661" bIns="48331" rtlCol="0" anchor="b"/>
          <a:lstStyle>
            <a:lvl1pPr algn="l">
              <a:defRPr sz="1300"/>
            </a:lvl1pPr>
          </a:lstStyle>
          <a:p>
            <a:endParaRPr lang="en-MY" dirty="0"/>
          </a:p>
        </p:txBody>
      </p:sp>
      <p:sp>
        <p:nvSpPr>
          <p:cNvPr id="7" name="Slide Number Placeholder 6"/>
          <p:cNvSpPr>
            <a:spLocks noGrp="1"/>
          </p:cNvSpPr>
          <p:nvPr>
            <p:ph type="sldNum" sz="quarter" idx="5"/>
          </p:nvPr>
        </p:nvSpPr>
        <p:spPr>
          <a:xfrm>
            <a:off x="3855333" y="9440073"/>
            <a:ext cx="2949099" cy="499267"/>
          </a:xfrm>
          <a:prstGeom prst="rect">
            <a:avLst/>
          </a:prstGeom>
        </p:spPr>
        <p:txBody>
          <a:bodyPr vert="horz" lIns="96661" tIns="48331" rIns="96661" bIns="48331" rtlCol="0" anchor="b"/>
          <a:lstStyle>
            <a:lvl1pPr algn="r">
              <a:defRPr sz="1300"/>
            </a:lvl1pPr>
          </a:lstStyle>
          <a:p>
            <a:fld id="{E0F44C26-93C6-4563-BB40-2B6124C572A2}" type="slidenum">
              <a:rPr lang="en-MY" smtClean="0"/>
              <a:t>‹#›</a:t>
            </a:fld>
            <a:endParaRPr lang="en-MY" dirty="0"/>
          </a:p>
        </p:txBody>
      </p:sp>
    </p:spTree>
    <p:extLst>
      <p:ext uri="{BB962C8B-B14F-4D97-AF65-F5344CB8AC3E}">
        <p14:creationId xmlns:p14="http://schemas.microsoft.com/office/powerpoint/2010/main" val="487061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1063" cy="3354387"/>
          </a:xfrm>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E0F44C26-93C6-4563-BB40-2B6124C572A2}" type="slidenum">
              <a:rPr lang="en-MY" smtClean="0"/>
              <a:t>1</a:t>
            </a:fld>
            <a:endParaRPr lang="en-MY" dirty="0"/>
          </a:p>
        </p:txBody>
      </p:sp>
    </p:spTree>
    <p:extLst>
      <p:ext uri="{BB962C8B-B14F-4D97-AF65-F5344CB8AC3E}">
        <p14:creationId xmlns:p14="http://schemas.microsoft.com/office/powerpoint/2010/main" val="57029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1063" cy="3354387"/>
          </a:xfrm>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E0F44C26-93C6-4563-BB40-2B6124C572A2}" type="slidenum">
              <a:rPr lang="en-MY" smtClean="0"/>
              <a:t>10</a:t>
            </a:fld>
            <a:endParaRPr lang="en-MY" dirty="0"/>
          </a:p>
        </p:txBody>
      </p:sp>
    </p:spTree>
    <p:extLst>
      <p:ext uri="{BB962C8B-B14F-4D97-AF65-F5344CB8AC3E}">
        <p14:creationId xmlns:p14="http://schemas.microsoft.com/office/powerpoint/2010/main" val="767397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1063" cy="33543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MY" sz="1300" dirty="0"/>
          </a:p>
        </p:txBody>
      </p:sp>
      <p:sp>
        <p:nvSpPr>
          <p:cNvPr id="4" name="Slide Number Placeholder 3"/>
          <p:cNvSpPr>
            <a:spLocks noGrp="1"/>
          </p:cNvSpPr>
          <p:nvPr>
            <p:ph type="sldNum" sz="quarter" idx="5"/>
          </p:nvPr>
        </p:nvSpPr>
        <p:spPr/>
        <p:txBody>
          <a:bodyPr/>
          <a:lstStyle/>
          <a:p>
            <a:fld id="{E0F44C26-93C6-4563-BB40-2B6124C572A2}" type="slidenum">
              <a:rPr lang="en-MY" smtClean="0"/>
              <a:t>11</a:t>
            </a:fld>
            <a:endParaRPr lang="en-MY" dirty="0"/>
          </a:p>
        </p:txBody>
      </p:sp>
    </p:spTree>
    <p:extLst>
      <p:ext uri="{BB962C8B-B14F-4D97-AF65-F5344CB8AC3E}">
        <p14:creationId xmlns:p14="http://schemas.microsoft.com/office/powerpoint/2010/main" val="1845646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1063" cy="33543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MY" sz="1300" dirty="0"/>
          </a:p>
        </p:txBody>
      </p:sp>
      <p:sp>
        <p:nvSpPr>
          <p:cNvPr id="4" name="Slide Number Placeholder 3"/>
          <p:cNvSpPr>
            <a:spLocks noGrp="1"/>
          </p:cNvSpPr>
          <p:nvPr>
            <p:ph type="sldNum" sz="quarter" idx="5"/>
          </p:nvPr>
        </p:nvSpPr>
        <p:spPr/>
        <p:txBody>
          <a:bodyPr/>
          <a:lstStyle/>
          <a:p>
            <a:fld id="{E0F44C26-93C6-4563-BB40-2B6124C572A2}" type="slidenum">
              <a:rPr lang="en-MY" smtClean="0"/>
              <a:t>12</a:t>
            </a:fld>
            <a:endParaRPr lang="en-MY" dirty="0"/>
          </a:p>
        </p:txBody>
      </p:sp>
    </p:spTree>
    <p:extLst>
      <p:ext uri="{BB962C8B-B14F-4D97-AF65-F5344CB8AC3E}">
        <p14:creationId xmlns:p14="http://schemas.microsoft.com/office/powerpoint/2010/main" val="2981680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E1893-C80B-1452-463C-EC965A8297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E49615-AC30-AE95-F097-18967D5E62C0}"/>
              </a:ext>
            </a:extLst>
          </p:cNvPr>
          <p:cNvSpPr>
            <a:spLocks noGrp="1" noRot="1" noChangeAspect="1"/>
          </p:cNvSpPr>
          <p:nvPr>
            <p:ph type="sldImg"/>
          </p:nvPr>
        </p:nvSpPr>
        <p:spPr>
          <a:xfrm>
            <a:off x="422275" y="1243013"/>
            <a:ext cx="5961063" cy="3354387"/>
          </a:xfrm>
        </p:spPr>
      </p:sp>
      <p:sp>
        <p:nvSpPr>
          <p:cNvPr id="3" name="Notes Placeholder 2">
            <a:extLst>
              <a:ext uri="{FF2B5EF4-FFF2-40B4-BE49-F238E27FC236}">
                <a16:creationId xmlns:a16="http://schemas.microsoft.com/office/drawing/2014/main" id="{CB200082-1A02-E1F8-F2B1-5DE599362AF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MY" sz="1300" dirty="0"/>
          </a:p>
        </p:txBody>
      </p:sp>
      <p:sp>
        <p:nvSpPr>
          <p:cNvPr id="4" name="Slide Number Placeholder 3">
            <a:extLst>
              <a:ext uri="{FF2B5EF4-FFF2-40B4-BE49-F238E27FC236}">
                <a16:creationId xmlns:a16="http://schemas.microsoft.com/office/drawing/2014/main" id="{9B5BBBE0-20FE-523E-3270-0C7B76C74975}"/>
              </a:ext>
            </a:extLst>
          </p:cNvPr>
          <p:cNvSpPr>
            <a:spLocks noGrp="1"/>
          </p:cNvSpPr>
          <p:nvPr>
            <p:ph type="sldNum" sz="quarter" idx="5"/>
          </p:nvPr>
        </p:nvSpPr>
        <p:spPr/>
        <p:txBody>
          <a:bodyPr/>
          <a:lstStyle/>
          <a:p>
            <a:fld id="{E0F44C26-93C6-4563-BB40-2B6124C572A2}" type="slidenum">
              <a:rPr lang="en-MY" smtClean="0"/>
              <a:t>13</a:t>
            </a:fld>
            <a:endParaRPr lang="en-MY" dirty="0"/>
          </a:p>
        </p:txBody>
      </p:sp>
    </p:spTree>
    <p:extLst>
      <p:ext uri="{BB962C8B-B14F-4D97-AF65-F5344CB8AC3E}">
        <p14:creationId xmlns:p14="http://schemas.microsoft.com/office/powerpoint/2010/main" val="1598096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1063" cy="33543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MY" sz="1300" dirty="0"/>
          </a:p>
        </p:txBody>
      </p:sp>
      <p:sp>
        <p:nvSpPr>
          <p:cNvPr id="4" name="Slide Number Placeholder 3"/>
          <p:cNvSpPr>
            <a:spLocks noGrp="1"/>
          </p:cNvSpPr>
          <p:nvPr>
            <p:ph type="sldNum" sz="quarter" idx="5"/>
          </p:nvPr>
        </p:nvSpPr>
        <p:spPr/>
        <p:txBody>
          <a:bodyPr/>
          <a:lstStyle/>
          <a:p>
            <a:fld id="{E0F44C26-93C6-4563-BB40-2B6124C572A2}" type="slidenum">
              <a:rPr lang="en-MY" smtClean="0"/>
              <a:t>14</a:t>
            </a:fld>
            <a:endParaRPr lang="en-MY" dirty="0"/>
          </a:p>
        </p:txBody>
      </p:sp>
    </p:spTree>
    <p:extLst>
      <p:ext uri="{BB962C8B-B14F-4D97-AF65-F5344CB8AC3E}">
        <p14:creationId xmlns:p14="http://schemas.microsoft.com/office/powerpoint/2010/main" val="1429110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1063" cy="3354387"/>
          </a:xfrm>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E0F44C26-93C6-4563-BB40-2B6124C572A2}" type="slidenum">
              <a:rPr lang="en-MY" smtClean="0"/>
              <a:t>15</a:t>
            </a:fld>
            <a:endParaRPr lang="en-MY" dirty="0"/>
          </a:p>
        </p:txBody>
      </p:sp>
    </p:spTree>
    <p:extLst>
      <p:ext uri="{BB962C8B-B14F-4D97-AF65-F5344CB8AC3E}">
        <p14:creationId xmlns:p14="http://schemas.microsoft.com/office/powerpoint/2010/main" val="518273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1063" cy="3354387"/>
          </a:xfrm>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E0F44C26-93C6-4563-BB40-2B6124C572A2}" type="slidenum">
              <a:rPr lang="en-MY" smtClean="0"/>
              <a:t>16</a:t>
            </a:fld>
            <a:endParaRPr lang="en-MY"/>
          </a:p>
        </p:txBody>
      </p:sp>
    </p:spTree>
    <p:extLst>
      <p:ext uri="{BB962C8B-B14F-4D97-AF65-F5344CB8AC3E}">
        <p14:creationId xmlns:p14="http://schemas.microsoft.com/office/powerpoint/2010/main" val="593754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75A8F-6881-F62C-B081-82F2E58285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ED202-85F3-B7A3-9FA9-FC1141FFBD65}"/>
              </a:ext>
            </a:extLst>
          </p:cNvPr>
          <p:cNvSpPr>
            <a:spLocks noGrp="1" noRot="1" noChangeAspect="1"/>
          </p:cNvSpPr>
          <p:nvPr>
            <p:ph type="sldImg"/>
          </p:nvPr>
        </p:nvSpPr>
        <p:spPr>
          <a:xfrm>
            <a:off x="422275" y="1243013"/>
            <a:ext cx="5961063" cy="3354387"/>
          </a:xfrm>
        </p:spPr>
      </p:sp>
      <p:sp>
        <p:nvSpPr>
          <p:cNvPr id="3" name="Notes Placeholder 2">
            <a:extLst>
              <a:ext uri="{FF2B5EF4-FFF2-40B4-BE49-F238E27FC236}">
                <a16:creationId xmlns:a16="http://schemas.microsoft.com/office/drawing/2014/main" id="{9F20FD63-12C4-443F-2BF2-2D061C80DA87}"/>
              </a:ext>
            </a:extLst>
          </p:cNvPr>
          <p:cNvSpPr>
            <a:spLocks noGrp="1"/>
          </p:cNvSpPr>
          <p:nvPr>
            <p:ph type="body" idx="1"/>
          </p:nvPr>
        </p:nvSpPr>
        <p:spPr/>
        <p:txBody>
          <a:bodyPr/>
          <a:lstStyle/>
          <a:p>
            <a:endParaRPr lang="en-MY" dirty="0"/>
          </a:p>
        </p:txBody>
      </p:sp>
      <p:sp>
        <p:nvSpPr>
          <p:cNvPr id="4" name="Slide Number Placeholder 3">
            <a:extLst>
              <a:ext uri="{FF2B5EF4-FFF2-40B4-BE49-F238E27FC236}">
                <a16:creationId xmlns:a16="http://schemas.microsoft.com/office/drawing/2014/main" id="{E8879A8E-7688-F753-9DF1-FE9788203EE2}"/>
              </a:ext>
            </a:extLst>
          </p:cNvPr>
          <p:cNvSpPr>
            <a:spLocks noGrp="1"/>
          </p:cNvSpPr>
          <p:nvPr>
            <p:ph type="sldNum" sz="quarter" idx="5"/>
          </p:nvPr>
        </p:nvSpPr>
        <p:spPr/>
        <p:txBody>
          <a:bodyPr/>
          <a:lstStyle/>
          <a:p>
            <a:fld id="{E0F44C26-93C6-4563-BB40-2B6124C572A2}" type="slidenum">
              <a:rPr lang="en-MY" smtClean="0"/>
              <a:t>2</a:t>
            </a:fld>
            <a:endParaRPr lang="en-MY" dirty="0"/>
          </a:p>
        </p:txBody>
      </p:sp>
    </p:spTree>
    <p:extLst>
      <p:ext uri="{BB962C8B-B14F-4D97-AF65-F5344CB8AC3E}">
        <p14:creationId xmlns:p14="http://schemas.microsoft.com/office/powerpoint/2010/main" val="2136088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28AE6-73AE-93D2-2C23-D4D62B10C8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A64304-39A2-B413-06B4-17E8CD55442D}"/>
              </a:ext>
            </a:extLst>
          </p:cNvPr>
          <p:cNvSpPr>
            <a:spLocks noGrp="1" noRot="1" noChangeAspect="1"/>
          </p:cNvSpPr>
          <p:nvPr>
            <p:ph type="sldImg"/>
          </p:nvPr>
        </p:nvSpPr>
        <p:spPr>
          <a:xfrm>
            <a:off x="422275" y="1243013"/>
            <a:ext cx="5961063" cy="3354387"/>
          </a:xfrm>
        </p:spPr>
      </p:sp>
      <p:sp>
        <p:nvSpPr>
          <p:cNvPr id="3" name="Notes Placeholder 2">
            <a:extLst>
              <a:ext uri="{FF2B5EF4-FFF2-40B4-BE49-F238E27FC236}">
                <a16:creationId xmlns:a16="http://schemas.microsoft.com/office/drawing/2014/main" id="{EC48D7A2-434F-2397-9C1A-086008D253DD}"/>
              </a:ext>
            </a:extLst>
          </p:cNvPr>
          <p:cNvSpPr>
            <a:spLocks noGrp="1"/>
          </p:cNvSpPr>
          <p:nvPr>
            <p:ph type="body" idx="1"/>
          </p:nvPr>
        </p:nvSpPr>
        <p:spPr/>
        <p:txBody>
          <a:bodyPr/>
          <a:lstStyle/>
          <a:p>
            <a:endParaRPr lang="en-MY" dirty="0"/>
          </a:p>
        </p:txBody>
      </p:sp>
      <p:sp>
        <p:nvSpPr>
          <p:cNvPr id="4" name="Slide Number Placeholder 3">
            <a:extLst>
              <a:ext uri="{FF2B5EF4-FFF2-40B4-BE49-F238E27FC236}">
                <a16:creationId xmlns:a16="http://schemas.microsoft.com/office/drawing/2014/main" id="{B27438E0-A6CB-F5CB-933C-C56C9D08B60D}"/>
              </a:ext>
            </a:extLst>
          </p:cNvPr>
          <p:cNvSpPr>
            <a:spLocks noGrp="1"/>
          </p:cNvSpPr>
          <p:nvPr>
            <p:ph type="sldNum" sz="quarter" idx="5"/>
          </p:nvPr>
        </p:nvSpPr>
        <p:spPr/>
        <p:txBody>
          <a:bodyPr/>
          <a:lstStyle/>
          <a:p>
            <a:fld id="{E0F44C26-93C6-4563-BB40-2B6124C572A2}" type="slidenum">
              <a:rPr lang="en-MY" smtClean="0"/>
              <a:t>3</a:t>
            </a:fld>
            <a:endParaRPr lang="en-MY" dirty="0"/>
          </a:p>
        </p:txBody>
      </p:sp>
    </p:spTree>
    <p:extLst>
      <p:ext uri="{BB962C8B-B14F-4D97-AF65-F5344CB8AC3E}">
        <p14:creationId xmlns:p14="http://schemas.microsoft.com/office/powerpoint/2010/main" val="2069749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1063" cy="3354387"/>
          </a:xfrm>
        </p:spPr>
      </p:sp>
      <p:sp>
        <p:nvSpPr>
          <p:cNvPr id="3" name="Notes Placeholder 2"/>
          <p:cNvSpPr>
            <a:spLocks noGrp="1"/>
          </p:cNvSpPr>
          <p:nvPr>
            <p:ph type="body" idx="1"/>
          </p:nvPr>
        </p:nvSpPr>
        <p:spPr/>
        <p:txBody>
          <a:bodyPr/>
          <a:lstStyle/>
          <a:p>
            <a:endParaRPr lang="en-MY" sz="1300" dirty="0"/>
          </a:p>
        </p:txBody>
      </p:sp>
      <p:sp>
        <p:nvSpPr>
          <p:cNvPr id="4" name="Slide Number Placeholder 3"/>
          <p:cNvSpPr>
            <a:spLocks noGrp="1"/>
          </p:cNvSpPr>
          <p:nvPr>
            <p:ph type="sldNum" sz="quarter" idx="5"/>
          </p:nvPr>
        </p:nvSpPr>
        <p:spPr/>
        <p:txBody>
          <a:bodyPr/>
          <a:lstStyle/>
          <a:p>
            <a:fld id="{E0F44C26-93C6-4563-BB40-2B6124C572A2}" type="slidenum">
              <a:rPr lang="en-MY" smtClean="0"/>
              <a:t>4</a:t>
            </a:fld>
            <a:endParaRPr lang="en-MY" dirty="0"/>
          </a:p>
        </p:txBody>
      </p:sp>
    </p:spTree>
    <p:extLst>
      <p:ext uri="{BB962C8B-B14F-4D97-AF65-F5344CB8AC3E}">
        <p14:creationId xmlns:p14="http://schemas.microsoft.com/office/powerpoint/2010/main" val="2860168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1063" cy="3354387"/>
          </a:xfrm>
        </p:spPr>
      </p:sp>
      <p:sp>
        <p:nvSpPr>
          <p:cNvPr id="3" name="Notes Placeholder 2"/>
          <p:cNvSpPr>
            <a:spLocks noGrp="1"/>
          </p:cNvSpPr>
          <p:nvPr>
            <p:ph type="body" idx="1"/>
          </p:nvPr>
        </p:nvSpPr>
        <p:spPr/>
        <p:txBody>
          <a:bodyPr/>
          <a:lstStyle/>
          <a:p>
            <a:endParaRPr lang="en-MY" sz="1300" dirty="0"/>
          </a:p>
        </p:txBody>
      </p:sp>
      <p:sp>
        <p:nvSpPr>
          <p:cNvPr id="4" name="Slide Number Placeholder 3"/>
          <p:cNvSpPr>
            <a:spLocks noGrp="1"/>
          </p:cNvSpPr>
          <p:nvPr>
            <p:ph type="sldNum" sz="quarter" idx="5"/>
          </p:nvPr>
        </p:nvSpPr>
        <p:spPr/>
        <p:txBody>
          <a:bodyPr/>
          <a:lstStyle/>
          <a:p>
            <a:fld id="{E0F44C26-93C6-4563-BB40-2B6124C572A2}" type="slidenum">
              <a:rPr lang="en-MY" smtClean="0"/>
              <a:t>5</a:t>
            </a:fld>
            <a:endParaRPr lang="en-MY" dirty="0"/>
          </a:p>
        </p:txBody>
      </p:sp>
    </p:spTree>
    <p:extLst>
      <p:ext uri="{BB962C8B-B14F-4D97-AF65-F5344CB8AC3E}">
        <p14:creationId xmlns:p14="http://schemas.microsoft.com/office/powerpoint/2010/main" val="3484615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3B948-D643-60D2-3D85-3C3F6D4D92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2B4690-396A-E861-797F-0362970B0D5E}"/>
              </a:ext>
            </a:extLst>
          </p:cNvPr>
          <p:cNvSpPr>
            <a:spLocks noGrp="1" noRot="1" noChangeAspect="1"/>
          </p:cNvSpPr>
          <p:nvPr>
            <p:ph type="sldImg"/>
          </p:nvPr>
        </p:nvSpPr>
        <p:spPr>
          <a:xfrm>
            <a:off x="422275" y="1243013"/>
            <a:ext cx="5961063" cy="3354387"/>
          </a:xfrm>
        </p:spPr>
      </p:sp>
      <p:sp>
        <p:nvSpPr>
          <p:cNvPr id="3" name="Notes Placeholder 2">
            <a:extLst>
              <a:ext uri="{FF2B5EF4-FFF2-40B4-BE49-F238E27FC236}">
                <a16:creationId xmlns:a16="http://schemas.microsoft.com/office/drawing/2014/main" id="{A0ED9B95-2694-3092-5B5C-48478286084D}"/>
              </a:ext>
            </a:extLst>
          </p:cNvPr>
          <p:cNvSpPr>
            <a:spLocks noGrp="1"/>
          </p:cNvSpPr>
          <p:nvPr>
            <p:ph type="body" idx="1"/>
          </p:nvPr>
        </p:nvSpPr>
        <p:spPr/>
        <p:txBody>
          <a:bodyPr/>
          <a:lstStyle/>
          <a:p>
            <a:endParaRPr lang="en-MY" sz="1300" dirty="0"/>
          </a:p>
        </p:txBody>
      </p:sp>
      <p:sp>
        <p:nvSpPr>
          <p:cNvPr id="4" name="Slide Number Placeholder 3">
            <a:extLst>
              <a:ext uri="{FF2B5EF4-FFF2-40B4-BE49-F238E27FC236}">
                <a16:creationId xmlns:a16="http://schemas.microsoft.com/office/drawing/2014/main" id="{B3B1F474-3A1A-1C0B-BED8-2552098A2A1E}"/>
              </a:ext>
            </a:extLst>
          </p:cNvPr>
          <p:cNvSpPr>
            <a:spLocks noGrp="1"/>
          </p:cNvSpPr>
          <p:nvPr>
            <p:ph type="sldNum" sz="quarter" idx="5"/>
          </p:nvPr>
        </p:nvSpPr>
        <p:spPr/>
        <p:txBody>
          <a:bodyPr/>
          <a:lstStyle/>
          <a:p>
            <a:fld id="{E0F44C26-93C6-4563-BB40-2B6124C572A2}" type="slidenum">
              <a:rPr lang="en-MY" smtClean="0"/>
              <a:t>6</a:t>
            </a:fld>
            <a:endParaRPr lang="en-MY" dirty="0"/>
          </a:p>
        </p:txBody>
      </p:sp>
    </p:spTree>
    <p:extLst>
      <p:ext uri="{BB962C8B-B14F-4D97-AF65-F5344CB8AC3E}">
        <p14:creationId xmlns:p14="http://schemas.microsoft.com/office/powerpoint/2010/main" val="434297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01C13-21D5-5DDC-CC20-94DCDB5B1A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786385-10DA-2ED4-AEFC-47452203E99A}"/>
              </a:ext>
            </a:extLst>
          </p:cNvPr>
          <p:cNvSpPr>
            <a:spLocks noGrp="1" noRot="1" noChangeAspect="1"/>
          </p:cNvSpPr>
          <p:nvPr>
            <p:ph type="sldImg"/>
          </p:nvPr>
        </p:nvSpPr>
        <p:spPr>
          <a:xfrm>
            <a:off x="422275" y="1243013"/>
            <a:ext cx="5961063" cy="3354387"/>
          </a:xfrm>
        </p:spPr>
      </p:sp>
      <p:sp>
        <p:nvSpPr>
          <p:cNvPr id="3" name="Notes Placeholder 2">
            <a:extLst>
              <a:ext uri="{FF2B5EF4-FFF2-40B4-BE49-F238E27FC236}">
                <a16:creationId xmlns:a16="http://schemas.microsoft.com/office/drawing/2014/main" id="{29BDB7C2-8DBB-FE8D-59AD-99228F7736E7}"/>
              </a:ext>
            </a:extLst>
          </p:cNvPr>
          <p:cNvSpPr>
            <a:spLocks noGrp="1"/>
          </p:cNvSpPr>
          <p:nvPr>
            <p:ph type="body" idx="1"/>
          </p:nvPr>
        </p:nvSpPr>
        <p:spPr/>
        <p:txBody>
          <a:bodyPr/>
          <a:lstStyle/>
          <a:p>
            <a:endParaRPr lang="en-MY" sz="1300" dirty="0"/>
          </a:p>
        </p:txBody>
      </p:sp>
      <p:sp>
        <p:nvSpPr>
          <p:cNvPr id="4" name="Slide Number Placeholder 3">
            <a:extLst>
              <a:ext uri="{FF2B5EF4-FFF2-40B4-BE49-F238E27FC236}">
                <a16:creationId xmlns:a16="http://schemas.microsoft.com/office/drawing/2014/main" id="{12B4AE2A-ABCF-2486-E10D-BE531CE577B0}"/>
              </a:ext>
            </a:extLst>
          </p:cNvPr>
          <p:cNvSpPr>
            <a:spLocks noGrp="1"/>
          </p:cNvSpPr>
          <p:nvPr>
            <p:ph type="sldNum" sz="quarter" idx="5"/>
          </p:nvPr>
        </p:nvSpPr>
        <p:spPr/>
        <p:txBody>
          <a:bodyPr/>
          <a:lstStyle/>
          <a:p>
            <a:fld id="{E0F44C26-93C6-4563-BB40-2B6124C572A2}" type="slidenum">
              <a:rPr lang="en-MY" smtClean="0"/>
              <a:t>7</a:t>
            </a:fld>
            <a:endParaRPr lang="en-MY" dirty="0"/>
          </a:p>
        </p:txBody>
      </p:sp>
    </p:spTree>
    <p:extLst>
      <p:ext uri="{BB962C8B-B14F-4D97-AF65-F5344CB8AC3E}">
        <p14:creationId xmlns:p14="http://schemas.microsoft.com/office/powerpoint/2010/main" val="1419324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3013"/>
            <a:ext cx="5961063" cy="3354387"/>
          </a:xfrm>
        </p:spPr>
      </p:sp>
      <p:sp>
        <p:nvSpPr>
          <p:cNvPr id="3" name="Notes Placeholder 2"/>
          <p:cNvSpPr>
            <a:spLocks noGrp="1"/>
          </p:cNvSpPr>
          <p:nvPr>
            <p:ph type="body" idx="1"/>
          </p:nvPr>
        </p:nvSpPr>
        <p:spPr/>
        <p:txBody>
          <a:bodyPr/>
          <a:lstStyle/>
          <a:p>
            <a:endParaRPr lang="en-MY" sz="1300" dirty="0"/>
          </a:p>
        </p:txBody>
      </p:sp>
      <p:sp>
        <p:nvSpPr>
          <p:cNvPr id="4" name="Slide Number Placeholder 3"/>
          <p:cNvSpPr>
            <a:spLocks noGrp="1"/>
          </p:cNvSpPr>
          <p:nvPr>
            <p:ph type="sldNum" sz="quarter" idx="5"/>
          </p:nvPr>
        </p:nvSpPr>
        <p:spPr/>
        <p:txBody>
          <a:bodyPr/>
          <a:lstStyle/>
          <a:p>
            <a:fld id="{E0F44C26-93C6-4563-BB40-2B6124C572A2}" type="slidenum">
              <a:rPr lang="en-MY" smtClean="0"/>
              <a:t>8</a:t>
            </a:fld>
            <a:endParaRPr lang="en-MY" dirty="0"/>
          </a:p>
        </p:txBody>
      </p:sp>
    </p:spTree>
    <p:extLst>
      <p:ext uri="{BB962C8B-B14F-4D97-AF65-F5344CB8AC3E}">
        <p14:creationId xmlns:p14="http://schemas.microsoft.com/office/powerpoint/2010/main" val="2337448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D0C68-B189-BE8A-755C-1C55C183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95EBFA-21E3-F1F1-E9E9-61E1021FB13B}"/>
              </a:ext>
            </a:extLst>
          </p:cNvPr>
          <p:cNvSpPr>
            <a:spLocks noGrp="1" noRot="1" noChangeAspect="1"/>
          </p:cNvSpPr>
          <p:nvPr>
            <p:ph type="sldImg"/>
          </p:nvPr>
        </p:nvSpPr>
        <p:spPr>
          <a:xfrm>
            <a:off x="422275" y="1243013"/>
            <a:ext cx="5961063" cy="3354387"/>
          </a:xfrm>
        </p:spPr>
      </p:sp>
      <p:sp>
        <p:nvSpPr>
          <p:cNvPr id="3" name="Notes Placeholder 2">
            <a:extLst>
              <a:ext uri="{FF2B5EF4-FFF2-40B4-BE49-F238E27FC236}">
                <a16:creationId xmlns:a16="http://schemas.microsoft.com/office/drawing/2014/main" id="{2C0EC187-8EF5-A61B-9444-C460781A7C9B}"/>
              </a:ext>
            </a:extLst>
          </p:cNvPr>
          <p:cNvSpPr>
            <a:spLocks noGrp="1"/>
          </p:cNvSpPr>
          <p:nvPr>
            <p:ph type="body" idx="1"/>
          </p:nvPr>
        </p:nvSpPr>
        <p:spPr/>
        <p:txBody>
          <a:bodyPr/>
          <a:lstStyle/>
          <a:p>
            <a:endParaRPr lang="en-MY" sz="1300" dirty="0"/>
          </a:p>
        </p:txBody>
      </p:sp>
      <p:sp>
        <p:nvSpPr>
          <p:cNvPr id="4" name="Slide Number Placeholder 3">
            <a:extLst>
              <a:ext uri="{FF2B5EF4-FFF2-40B4-BE49-F238E27FC236}">
                <a16:creationId xmlns:a16="http://schemas.microsoft.com/office/drawing/2014/main" id="{30D83A59-2CF0-5B20-1A10-8893D57BB5EE}"/>
              </a:ext>
            </a:extLst>
          </p:cNvPr>
          <p:cNvSpPr>
            <a:spLocks noGrp="1"/>
          </p:cNvSpPr>
          <p:nvPr>
            <p:ph type="sldNum" sz="quarter" idx="5"/>
          </p:nvPr>
        </p:nvSpPr>
        <p:spPr/>
        <p:txBody>
          <a:bodyPr/>
          <a:lstStyle/>
          <a:p>
            <a:fld id="{E0F44C26-93C6-4563-BB40-2B6124C572A2}" type="slidenum">
              <a:rPr lang="en-MY" smtClean="0"/>
              <a:t>9</a:t>
            </a:fld>
            <a:endParaRPr lang="en-MY" dirty="0"/>
          </a:p>
        </p:txBody>
      </p:sp>
    </p:spTree>
    <p:extLst>
      <p:ext uri="{BB962C8B-B14F-4D97-AF65-F5344CB8AC3E}">
        <p14:creationId xmlns:p14="http://schemas.microsoft.com/office/powerpoint/2010/main" val="2090885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94"/>
            <a:ext cx="10363200" cy="43088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8"/>
            <a:ext cx="8534400" cy="246221"/>
          </a:xfrm>
          <a:prstGeom prst="rect">
            <a:avLst/>
          </a:prstGeom>
        </p:spPr>
        <p:txBody>
          <a:bodyPr wrap="square" lIns="0" tIns="0" rIns="0" bIns="0">
            <a:spAutoFit/>
          </a:bodyPr>
          <a:lstStyle>
            <a:lvl1pPr>
              <a:defRPr/>
            </a:lvl1pPr>
          </a:lstStyle>
          <a:p>
            <a:endParaRPr/>
          </a:p>
        </p:txBody>
      </p:sp>
      <p:sp>
        <p:nvSpPr>
          <p:cNvPr id="6" name="Holder 6"/>
          <p:cNvSpPr>
            <a:spLocks noGrp="1"/>
          </p:cNvSpPr>
          <p:nvPr>
            <p:ph type="sldNum" sz="quarter" idx="7"/>
          </p:nvPr>
        </p:nvSpPr>
        <p:spPr>
          <a:xfrm>
            <a:off x="8778240" y="6377954"/>
            <a:ext cx="2804160"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dirty="0"/>
          </a:p>
        </p:txBody>
      </p:sp>
      <p:sp>
        <p:nvSpPr>
          <p:cNvPr id="7" name="Holder 4">
            <a:extLst>
              <a:ext uri="{FF2B5EF4-FFF2-40B4-BE49-F238E27FC236}">
                <a16:creationId xmlns:a16="http://schemas.microsoft.com/office/drawing/2014/main" id="{D259CDAA-8BAE-610D-02C7-C6155F2AA457}"/>
              </a:ext>
            </a:extLst>
          </p:cNvPr>
          <p:cNvSpPr>
            <a:spLocks noGrp="1"/>
          </p:cNvSpPr>
          <p:nvPr>
            <p:ph type="ftr" sz="quarter" idx="3"/>
          </p:nvPr>
        </p:nvSpPr>
        <p:spPr>
          <a:xfrm>
            <a:off x="76711" y="6266688"/>
            <a:ext cx="9928860" cy="615553"/>
          </a:xfrm>
          <a:prstGeom prst="rect">
            <a:avLst/>
          </a:prstGeom>
        </p:spPr>
        <p:txBody>
          <a:bodyPr wrap="square" lIns="0" tIns="0" rIns="0" bIns="0">
            <a:spAutoFit/>
          </a:bodyPr>
          <a:lstStyle>
            <a:lvl1pPr marL="0" indent="0" algn="l" rtl="0">
              <a:spcBef>
                <a:spcPts val="0"/>
              </a:spcBef>
              <a:spcAft>
                <a:spcPts val="0"/>
              </a:spcAft>
              <a:buNone/>
              <a:defRPr sz="800" b="0" i="0">
                <a:solidFill>
                  <a:schemeClr val="tx1"/>
                </a:solidFill>
                <a:latin typeface="Arial MT"/>
                <a:cs typeface="Arial MT"/>
              </a:defRPr>
            </a:lvl1pPr>
          </a:lstStyle>
          <a:p>
            <a:r>
              <a:rPr lang="en-US" sz="800" dirty="0">
                <a:solidFill>
                  <a:schemeClr val="dk1"/>
                </a:solidFill>
              </a:rPr>
              <a:t>@PhillipCapital 2025. All Rights Reserved. </a:t>
            </a:r>
            <a:br>
              <a:rPr lang="en-US" sz="800" dirty="0">
                <a:solidFill>
                  <a:schemeClr val="dk1"/>
                </a:solidFill>
              </a:rPr>
            </a:br>
            <a:r>
              <a:rPr lang="en-US" sz="800" dirty="0">
                <a:solidFill>
                  <a:schemeClr val="dk1"/>
                </a:solidFill>
              </a:rPr>
              <a:t>The information provided in this presentation is for general informational use and should not be considered as financial advice or a recommendation for any specific investment. It does not take into account your individual objectives, financial situation, or needs. Investments involve risks including the potential loss of the principal amount invested. Before making any investment decisions, consider seeking advice from a financial adviser. The views expressed are personal and </a:t>
            </a:r>
            <a:r>
              <a:rPr lang="en-US" sz="800" dirty="0" err="1">
                <a:solidFill>
                  <a:schemeClr val="dk1"/>
                </a:solidFill>
              </a:rPr>
              <a:t>PhillipCapital</a:t>
            </a:r>
            <a:r>
              <a:rPr lang="en-US" sz="800" dirty="0">
                <a:solidFill>
                  <a:schemeClr val="dk1"/>
                </a:solidFill>
              </a:rPr>
              <a:t> accepts no liability for any losses or damages arising from the use of this information. The information contained in this document is intended only for use during the presentation. </a:t>
            </a:r>
            <a:r>
              <a:rPr lang="en-US" sz="800" dirty="0" err="1">
                <a:solidFill>
                  <a:schemeClr val="dk1"/>
                </a:solidFill>
              </a:rPr>
              <a:t>PhillipCapital</a:t>
            </a:r>
            <a:r>
              <a:rPr lang="en-US" sz="800" dirty="0">
                <a:solidFill>
                  <a:schemeClr val="dk1"/>
                </a:solidFill>
              </a:rPr>
              <a:t> accepts no liability whatsoever with respect to the use of this document or its contents. This advertisement has not been reviewed by the Securities Commission.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62222" y="299670"/>
            <a:ext cx="11267575" cy="430887"/>
          </a:xfrm>
        </p:spPr>
        <p:txBody>
          <a:bodyPr lIns="0" tIns="0" rIns="0" bIns="0"/>
          <a:lstStyle>
            <a:lvl1pPr>
              <a:defRPr sz="2800" b="0" i="0">
                <a:solidFill>
                  <a:srgbClr val="003552"/>
                </a:solidFill>
                <a:latin typeface="Arial MT"/>
                <a:cs typeface="Arial MT"/>
              </a:defRPr>
            </a:lvl1pPr>
          </a:lstStyle>
          <a:p>
            <a:endParaRPr/>
          </a:p>
        </p:txBody>
      </p:sp>
      <p:sp>
        <p:nvSpPr>
          <p:cNvPr id="3" name="Holder 3"/>
          <p:cNvSpPr>
            <a:spLocks noGrp="1"/>
          </p:cNvSpPr>
          <p:nvPr>
            <p:ph type="body" idx="1"/>
          </p:nvPr>
        </p:nvSpPr>
        <p:spPr>
          <a:xfrm>
            <a:off x="407313" y="1127284"/>
            <a:ext cx="11377371" cy="246221"/>
          </a:xfrm>
        </p:spPr>
        <p:txBody>
          <a:bodyPr lIns="0" tIns="0" rIns="0" bIns="0"/>
          <a:lstStyle>
            <a:lvl1pPr>
              <a:defRPr sz="1600" b="1" i="0">
                <a:solidFill>
                  <a:schemeClr val="tx1"/>
                </a:solidFill>
                <a:latin typeface="Arial"/>
                <a:cs typeface="Arial"/>
              </a:defRPr>
            </a:lvl1pPr>
          </a:lstStyle>
          <a:p>
            <a:endParaRPr/>
          </a:p>
        </p:txBody>
      </p:sp>
      <p:sp>
        <p:nvSpPr>
          <p:cNvPr id="6" name="Holder 4">
            <a:extLst>
              <a:ext uri="{FF2B5EF4-FFF2-40B4-BE49-F238E27FC236}">
                <a16:creationId xmlns:a16="http://schemas.microsoft.com/office/drawing/2014/main" id="{BD037906-D0FB-A568-7D9A-D5D8C6BAAD33}"/>
              </a:ext>
            </a:extLst>
          </p:cNvPr>
          <p:cNvSpPr>
            <a:spLocks noGrp="1"/>
          </p:cNvSpPr>
          <p:nvPr>
            <p:ph type="ftr" sz="quarter" idx="3"/>
          </p:nvPr>
        </p:nvSpPr>
        <p:spPr>
          <a:xfrm>
            <a:off x="76711" y="6266688"/>
            <a:ext cx="9928860" cy="615553"/>
          </a:xfrm>
          <a:prstGeom prst="rect">
            <a:avLst/>
          </a:prstGeom>
        </p:spPr>
        <p:txBody>
          <a:bodyPr wrap="square" lIns="0" tIns="0" rIns="0" bIns="0">
            <a:spAutoFit/>
          </a:bodyPr>
          <a:lstStyle>
            <a:lvl1pPr marL="0" indent="0" algn="l" rtl="0">
              <a:spcBef>
                <a:spcPts val="0"/>
              </a:spcBef>
              <a:spcAft>
                <a:spcPts val="0"/>
              </a:spcAft>
              <a:buNone/>
              <a:defRPr sz="800" b="0" i="0">
                <a:solidFill>
                  <a:schemeClr val="tx1"/>
                </a:solidFill>
                <a:latin typeface="Arial MT"/>
                <a:cs typeface="Arial MT"/>
              </a:defRPr>
            </a:lvl1pPr>
          </a:lstStyle>
          <a:p>
            <a:r>
              <a:rPr lang="en-US" sz="800" dirty="0">
                <a:solidFill>
                  <a:schemeClr val="dk1"/>
                </a:solidFill>
              </a:rPr>
              <a:t>@PhillipCapital 2025. All Rights Reserved. </a:t>
            </a:r>
            <a:br>
              <a:rPr lang="en-US" sz="800" dirty="0">
                <a:solidFill>
                  <a:schemeClr val="dk1"/>
                </a:solidFill>
              </a:rPr>
            </a:br>
            <a:r>
              <a:rPr lang="en-US" sz="800" dirty="0">
                <a:solidFill>
                  <a:schemeClr val="dk1"/>
                </a:solidFill>
              </a:rPr>
              <a:t>The information provided in this presentation is for general informational use and should not be considered as financial advice or a recommendation for any specific investment. It does not take into account your individual objectives, financial situation, or needs. Investments involve risks including the potential loss of the principal amount invested. Before making any investment decisions, consider seeking advice from a financial adviser. The views expressed are personal and </a:t>
            </a:r>
            <a:r>
              <a:rPr lang="en-US" sz="800" dirty="0" err="1">
                <a:solidFill>
                  <a:schemeClr val="dk1"/>
                </a:solidFill>
              </a:rPr>
              <a:t>PhillipCapital</a:t>
            </a:r>
            <a:r>
              <a:rPr lang="en-US" sz="800" dirty="0">
                <a:solidFill>
                  <a:schemeClr val="dk1"/>
                </a:solidFill>
              </a:rPr>
              <a:t> accepts no liability for any losses or damages arising from the use of this information. The information contained in this document is intended only for use during the presentation. </a:t>
            </a:r>
            <a:r>
              <a:rPr lang="en-US" sz="800" dirty="0" err="1">
                <a:solidFill>
                  <a:schemeClr val="dk1"/>
                </a:solidFill>
              </a:rPr>
              <a:t>PhillipCapital</a:t>
            </a:r>
            <a:r>
              <a:rPr lang="en-US" sz="800" dirty="0">
                <a:solidFill>
                  <a:schemeClr val="dk1"/>
                </a:solidFill>
              </a:rPr>
              <a:t> accepts no liability whatsoever with respect to the use of this document or its contents. This advertisement has not been reviewed by the Securities Commission.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62222" y="299670"/>
            <a:ext cx="11267575" cy="430887"/>
          </a:xfrm>
        </p:spPr>
        <p:txBody>
          <a:bodyPr lIns="0" tIns="0" rIns="0" bIns="0"/>
          <a:lstStyle>
            <a:lvl1pPr>
              <a:defRPr sz="2800" b="0" i="0">
                <a:solidFill>
                  <a:srgbClr val="003552"/>
                </a:solidFill>
                <a:latin typeface="Arial MT"/>
                <a:cs typeface="Arial MT"/>
              </a:defRPr>
            </a:lvl1pPr>
          </a:lstStyle>
          <a:p>
            <a:endParaRPr/>
          </a:p>
        </p:txBody>
      </p:sp>
      <p:sp>
        <p:nvSpPr>
          <p:cNvPr id="3" name="Holder 3"/>
          <p:cNvSpPr>
            <a:spLocks noGrp="1"/>
          </p:cNvSpPr>
          <p:nvPr>
            <p:ph sz="half" idx="2"/>
          </p:nvPr>
        </p:nvSpPr>
        <p:spPr>
          <a:xfrm>
            <a:off x="609600" y="1577354"/>
            <a:ext cx="5303520" cy="24622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54"/>
            <a:ext cx="5303520" cy="246221"/>
          </a:xfrm>
          <a:prstGeom prst="rect">
            <a:avLst/>
          </a:prstGeom>
        </p:spPr>
        <p:txBody>
          <a:bodyPr wrap="square" lIns="0" tIns="0" rIns="0" bIns="0">
            <a:spAutoFit/>
          </a:bodyPr>
          <a:lstStyle>
            <a:lvl1pPr>
              <a:defRPr/>
            </a:lvl1pPr>
          </a:lstStyle>
          <a:p>
            <a:endParaRPr/>
          </a:p>
        </p:txBody>
      </p:sp>
      <p:sp>
        <p:nvSpPr>
          <p:cNvPr id="7" name="Holder 7"/>
          <p:cNvSpPr>
            <a:spLocks noGrp="1"/>
          </p:cNvSpPr>
          <p:nvPr>
            <p:ph type="sldNum" sz="quarter" idx="7"/>
          </p:nvPr>
        </p:nvSpPr>
        <p:spPr>
          <a:xfrm>
            <a:off x="8778240" y="6377954"/>
            <a:ext cx="2804160"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dirty="0"/>
          </a:p>
        </p:txBody>
      </p:sp>
      <p:sp>
        <p:nvSpPr>
          <p:cNvPr id="8" name="Holder 4">
            <a:extLst>
              <a:ext uri="{FF2B5EF4-FFF2-40B4-BE49-F238E27FC236}">
                <a16:creationId xmlns:a16="http://schemas.microsoft.com/office/drawing/2014/main" id="{D3FF1A94-EC04-070E-4DA8-F3F4A2009CA1}"/>
              </a:ext>
            </a:extLst>
          </p:cNvPr>
          <p:cNvSpPr>
            <a:spLocks noGrp="1"/>
          </p:cNvSpPr>
          <p:nvPr>
            <p:ph type="ftr" sz="quarter" idx="10"/>
          </p:nvPr>
        </p:nvSpPr>
        <p:spPr>
          <a:xfrm>
            <a:off x="76711" y="6266688"/>
            <a:ext cx="9928860" cy="615553"/>
          </a:xfrm>
          <a:prstGeom prst="rect">
            <a:avLst/>
          </a:prstGeom>
        </p:spPr>
        <p:txBody>
          <a:bodyPr wrap="square" lIns="0" tIns="0" rIns="0" bIns="0">
            <a:spAutoFit/>
          </a:bodyPr>
          <a:lstStyle>
            <a:lvl1pPr marL="0" indent="0" algn="l" rtl="0">
              <a:spcBef>
                <a:spcPts val="0"/>
              </a:spcBef>
              <a:spcAft>
                <a:spcPts val="0"/>
              </a:spcAft>
              <a:buNone/>
              <a:defRPr sz="800" b="0" i="0">
                <a:solidFill>
                  <a:schemeClr val="tx1"/>
                </a:solidFill>
                <a:latin typeface="Arial MT"/>
                <a:cs typeface="Arial MT"/>
              </a:defRPr>
            </a:lvl1pPr>
          </a:lstStyle>
          <a:p>
            <a:r>
              <a:rPr lang="en-US" sz="800" dirty="0">
                <a:solidFill>
                  <a:schemeClr val="dk1"/>
                </a:solidFill>
              </a:rPr>
              <a:t>@PhillipCapital 2025. All Rights Reserved. </a:t>
            </a:r>
            <a:br>
              <a:rPr lang="en-US" sz="800" dirty="0">
                <a:solidFill>
                  <a:schemeClr val="dk1"/>
                </a:solidFill>
              </a:rPr>
            </a:br>
            <a:r>
              <a:rPr lang="en-US" sz="800" dirty="0">
                <a:solidFill>
                  <a:schemeClr val="dk1"/>
                </a:solidFill>
              </a:rPr>
              <a:t>The information provided in this presentation is for general informational use and should not be considered as financial advice or a recommendation for any specific investment. It does not take into account your individual objectives, financial situation, or needs. Investments involve risks including the potential loss of the principal amount invested. Before making any investment decisions, consider seeking advice from a financial adviser. The views expressed are personal and </a:t>
            </a:r>
            <a:r>
              <a:rPr lang="en-US" sz="800" dirty="0" err="1">
                <a:solidFill>
                  <a:schemeClr val="dk1"/>
                </a:solidFill>
              </a:rPr>
              <a:t>PhillipCapital</a:t>
            </a:r>
            <a:r>
              <a:rPr lang="en-US" sz="800" dirty="0">
                <a:solidFill>
                  <a:schemeClr val="dk1"/>
                </a:solidFill>
              </a:rPr>
              <a:t> accepts no liability for any losses or damages arising from the use of this information. The information contained in this document is intended only for use during the presentation. </a:t>
            </a:r>
            <a:r>
              <a:rPr lang="en-US" sz="800" dirty="0" err="1">
                <a:solidFill>
                  <a:schemeClr val="dk1"/>
                </a:solidFill>
              </a:rPr>
              <a:t>PhillipCapital</a:t>
            </a:r>
            <a:r>
              <a:rPr lang="en-US" sz="800" dirty="0">
                <a:solidFill>
                  <a:schemeClr val="dk1"/>
                </a:solidFill>
              </a:rPr>
              <a:t> accepts no liability whatsoever with respect to the use of this document or its contents. This advertisement has not been reviewed by the Securities Commission.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62222" y="299670"/>
            <a:ext cx="11267575" cy="430887"/>
          </a:xfrm>
        </p:spPr>
        <p:txBody>
          <a:bodyPr lIns="0" tIns="0" rIns="0" bIns="0"/>
          <a:lstStyle>
            <a:lvl1pPr>
              <a:defRPr sz="2800" b="0" i="0">
                <a:solidFill>
                  <a:srgbClr val="003552"/>
                </a:solidFill>
                <a:latin typeface="Arial MT"/>
                <a:cs typeface="Arial MT"/>
              </a:defRPr>
            </a:lvl1pPr>
          </a:lstStyle>
          <a:p>
            <a:endParaRPr/>
          </a:p>
        </p:txBody>
      </p:sp>
      <p:sp>
        <p:nvSpPr>
          <p:cNvPr id="5" name="Holder 5"/>
          <p:cNvSpPr>
            <a:spLocks noGrp="1"/>
          </p:cNvSpPr>
          <p:nvPr>
            <p:ph type="sldNum" sz="quarter" idx="7"/>
          </p:nvPr>
        </p:nvSpPr>
        <p:spPr>
          <a:xfrm>
            <a:off x="8778240" y="6377954"/>
            <a:ext cx="2804160"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dirty="0"/>
          </a:p>
        </p:txBody>
      </p:sp>
      <p:sp>
        <p:nvSpPr>
          <p:cNvPr id="6" name="Holder 4">
            <a:extLst>
              <a:ext uri="{FF2B5EF4-FFF2-40B4-BE49-F238E27FC236}">
                <a16:creationId xmlns:a16="http://schemas.microsoft.com/office/drawing/2014/main" id="{22411321-7451-ADF1-7207-5381A8C2D87A}"/>
              </a:ext>
            </a:extLst>
          </p:cNvPr>
          <p:cNvSpPr>
            <a:spLocks noGrp="1"/>
          </p:cNvSpPr>
          <p:nvPr>
            <p:ph type="ftr" sz="quarter" idx="3"/>
          </p:nvPr>
        </p:nvSpPr>
        <p:spPr>
          <a:xfrm>
            <a:off x="76711" y="6266688"/>
            <a:ext cx="9928860" cy="615553"/>
          </a:xfrm>
          <a:prstGeom prst="rect">
            <a:avLst/>
          </a:prstGeom>
        </p:spPr>
        <p:txBody>
          <a:bodyPr wrap="square" lIns="0" tIns="0" rIns="0" bIns="0">
            <a:spAutoFit/>
          </a:bodyPr>
          <a:lstStyle>
            <a:lvl1pPr marL="0" indent="0" algn="l" rtl="0">
              <a:spcBef>
                <a:spcPts val="0"/>
              </a:spcBef>
              <a:spcAft>
                <a:spcPts val="0"/>
              </a:spcAft>
              <a:buNone/>
              <a:defRPr sz="800" b="0" i="0">
                <a:solidFill>
                  <a:schemeClr val="tx1"/>
                </a:solidFill>
                <a:latin typeface="Arial MT"/>
                <a:cs typeface="Arial MT"/>
              </a:defRPr>
            </a:lvl1pPr>
          </a:lstStyle>
          <a:p>
            <a:r>
              <a:rPr lang="en-US" sz="800" dirty="0">
                <a:solidFill>
                  <a:schemeClr val="dk1"/>
                </a:solidFill>
              </a:rPr>
              <a:t>@PhillipCapital 2025. All Rights Reserved. </a:t>
            </a:r>
            <a:br>
              <a:rPr lang="en-US" sz="800" dirty="0">
                <a:solidFill>
                  <a:schemeClr val="dk1"/>
                </a:solidFill>
              </a:rPr>
            </a:br>
            <a:r>
              <a:rPr lang="en-US" sz="800" dirty="0">
                <a:solidFill>
                  <a:schemeClr val="dk1"/>
                </a:solidFill>
              </a:rPr>
              <a:t>The information provided in this presentation is for general informational use and should not be considered as financial advice or a recommendation for any specific investment. It does not take into account your individual objectives, financial situation, or needs. Investments involve risks including the potential loss of the principal amount invested. Before making any investment decisions, consider seeking advice from a financial adviser. The views expressed are personal and </a:t>
            </a:r>
            <a:r>
              <a:rPr lang="en-US" sz="800" dirty="0" err="1">
                <a:solidFill>
                  <a:schemeClr val="dk1"/>
                </a:solidFill>
              </a:rPr>
              <a:t>PhillipCapital</a:t>
            </a:r>
            <a:r>
              <a:rPr lang="en-US" sz="800" dirty="0">
                <a:solidFill>
                  <a:schemeClr val="dk1"/>
                </a:solidFill>
              </a:rPr>
              <a:t> accepts no liability for any losses or damages arising from the use of this information. The information contained in this document is intended only for use during the presentation. </a:t>
            </a:r>
            <a:r>
              <a:rPr lang="en-US" sz="800" dirty="0" err="1">
                <a:solidFill>
                  <a:schemeClr val="dk1"/>
                </a:solidFill>
              </a:rPr>
              <a:t>PhillipCapital</a:t>
            </a:r>
            <a:r>
              <a:rPr lang="en-US" sz="800" dirty="0">
                <a:solidFill>
                  <a:schemeClr val="dk1"/>
                </a:solidFill>
              </a:rPr>
              <a:t> accepts no liability whatsoever with respect to the use of this document or its contents. This advertisement has not been reviewed by the Securities Commission.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4" name="Holder 4"/>
          <p:cNvSpPr>
            <a:spLocks noGrp="1"/>
          </p:cNvSpPr>
          <p:nvPr>
            <p:ph type="sldNum" sz="quarter" idx="7"/>
          </p:nvPr>
        </p:nvSpPr>
        <p:spPr>
          <a:xfrm>
            <a:off x="8778240" y="6377954"/>
            <a:ext cx="2804160"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dirty="0"/>
          </a:p>
        </p:txBody>
      </p:sp>
      <p:sp>
        <p:nvSpPr>
          <p:cNvPr id="5" name="Holder 4">
            <a:extLst>
              <a:ext uri="{FF2B5EF4-FFF2-40B4-BE49-F238E27FC236}">
                <a16:creationId xmlns:a16="http://schemas.microsoft.com/office/drawing/2014/main" id="{F3AE7613-6BA8-5029-2D00-C5846FBAFD8D}"/>
              </a:ext>
            </a:extLst>
          </p:cNvPr>
          <p:cNvSpPr>
            <a:spLocks noGrp="1"/>
          </p:cNvSpPr>
          <p:nvPr>
            <p:ph type="ftr" sz="quarter" idx="3"/>
          </p:nvPr>
        </p:nvSpPr>
        <p:spPr>
          <a:xfrm>
            <a:off x="76711" y="6266688"/>
            <a:ext cx="9928860" cy="615553"/>
          </a:xfrm>
          <a:prstGeom prst="rect">
            <a:avLst/>
          </a:prstGeom>
        </p:spPr>
        <p:txBody>
          <a:bodyPr wrap="square" lIns="0" tIns="0" rIns="0" bIns="0">
            <a:spAutoFit/>
          </a:bodyPr>
          <a:lstStyle>
            <a:lvl1pPr marL="0" indent="0" algn="l" rtl="0">
              <a:spcBef>
                <a:spcPts val="0"/>
              </a:spcBef>
              <a:spcAft>
                <a:spcPts val="0"/>
              </a:spcAft>
              <a:buNone/>
              <a:defRPr sz="800" b="0" i="0">
                <a:solidFill>
                  <a:schemeClr val="tx1"/>
                </a:solidFill>
                <a:latin typeface="Arial MT"/>
                <a:cs typeface="Arial MT"/>
              </a:defRPr>
            </a:lvl1pPr>
          </a:lstStyle>
          <a:p>
            <a:r>
              <a:rPr lang="en-US" sz="800" dirty="0">
                <a:solidFill>
                  <a:schemeClr val="dk1"/>
                </a:solidFill>
              </a:rPr>
              <a:t>@PhillipCapital 2025. All Rights Reserved. </a:t>
            </a:r>
            <a:br>
              <a:rPr lang="en-US" sz="800" dirty="0">
                <a:solidFill>
                  <a:schemeClr val="dk1"/>
                </a:solidFill>
              </a:rPr>
            </a:br>
            <a:r>
              <a:rPr lang="en-US" sz="800" dirty="0">
                <a:solidFill>
                  <a:schemeClr val="dk1"/>
                </a:solidFill>
              </a:rPr>
              <a:t>The information provided in this presentation is for general informational use and should not be considered as financial advice or a recommendation for any specific investment. It does not take into account your individual objectives, financial situation, or needs. Investments involve risks including the potential loss of the principal amount invested. Before making any investment decisions, consider seeking advice from a financial adviser. The views expressed are personal and </a:t>
            </a:r>
            <a:r>
              <a:rPr lang="en-US" sz="800" dirty="0" err="1">
                <a:solidFill>
                  <a:schemeClr val="dk1"/>
                </a:solidFill>
              </a:rPr>
              <a:t>PhillipCapital</a:t>
            </a:r>
            <a:r>
              <a:rPr lang="en-US" sz="800" dirty="0">
                <a:solidFill>
                  <a:schemeClr val="dk1"/>
                </a:solidFill>
              </a:rPr>
              <a:t> accepts no liability for any losses or damages arising from the use of this information. The information contained in this document is intended only for use during the presentation. </a:t>
            </a:r>
            <a:r>
              <a:rPr lang="en-US" sz="800" dirty="0" err="1">
                <a:solidFill>
                  <a:schemeClr val="dk1"/>
                </a:solidFill>
              </a:rPr>
              <a:t>PhillipCapital</a:t>
            </a:r>
            <a:r>
              <a:rPr lang="en-US" sz="800" dirty="0">
                <a:solidFill>
                  <a:schemeClr val="dk1"/>
                </a:solidFill>
              </a:rPr>
              <a:t> accepts no liability whatsoever with respect to the use of this document or its contents. This advertisement has not been reviewed by the Securities Commission.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userDrawn="1"/>
        </p:nvPicPr>
        <p:blipFill>
          <a:blip r:embed="rId7" cstate="print"/>
          <a:stretch>
            <a:fillRect/>
          </a:stretch>
        </p:blipFill>
        <p:spPr>
          <a:xfrm>
            <a:off x="10" y="5"/>
            <a:ext cx="12191999" cy="6857997"/>
          </a:xfrm>
          <a:prstGeom prst="rect">
            <a:avLst/>
          </a:prstGeom>
        </p:spPr>
      </p:pic>
      <p:sp>
        <p:nvSpPr>
          <p:cNvPr id="17" name="bg object 17"/>
          <p:cNvSpPr/>
          <p:nvPr/>
        </p:nvSpPr>
        <p:spPr>
          <a:xfrm>
            <a:off x="10005571" y="6266688"/>
            <a:ext cx="2186940" cy="591820"/>
          </a:xfrm>
          <a:custGeom>
            <a:avLst/>
            <a:gdLst/>
            <a:ahLst/>
            <a:cxnLst/>
            <a:rect l="l" t="t" r="r" b="b"/>
            <a:pathLst>
              <a:path w="1640204" h="591820">
                <a:moveTo>
                  <a:pt x="1639824" y="0"/>
                </a:moveTo>
                <a:lnTo>
                  <a:pt x="0" y="0"/>
                </a:lnTo>
                <a:lnTo>
                  <a:pt x="0" y="591312"/>
                </a:lnTo>
                <a:lnTo>
                  <a:pt x="1639824" y="591312"/>
                </a:lnTo>
                <a:lnTo>
                  <a:pt x="1639824" y="0"/>
                </a:lnTo>
                <a:close/>
              </a:path>
            </a:pathLst>
          </a:custGeom>
          <a:solidFill>
            <a:srgbClr val="D2D2D4"/>
          </a:solidFill>
        </p:spPr>
        <p:txBody>
          <a:bodyPr wrap="square" lIns="0" tIns="0" rIns="0" bIns="0" rtlCol="0"/>
          <a:lstStyle/>
          <a:p>
            <a:endParaRPr sz="1801" dirty="0"/>
          </a:p>
        </p:txBody>
      </p:sp>
      <p:sp>
        <p:nvSpPr>
          <p:cNvPr id="2" name="Holder 2"/>
          <p:cNvSpPr>
            <a:spLocks noGrp="1"/>
          </p:cNvSpPr>
          <p:nvPr>
            <p:ph type="title"/>
          </p:nvPr>
        </p:nvSpPr>
        <p:spPr>
          <a:xfrm>
            <a:off x="462222" y="299670"/>
            <a:ext cx="11267575" cy="430887"/>
          </a:xfrm>
          <a:prstGeom prst="rect">
            <a:avLst/>
          </a:prstGeom>
        </p:spPr>
        <p:txBody>
          <a:bodyPr wrap="square" lIns="0" tIns="0" rIns="0" bIns="0">
            <a:spAutoFit/>
          </a:bodyPr>
          <a:lstStyle>
            <a:lvl1pPr>
              <a:defRPr sz="2800" b="0" i="0">
                <a:solidFill>
                  <a:srgbClr val="003552"/>
                </a:solidFill>
                <a:latin typeface="Arial MT"/>
                <a:cs typeface="Arial MT"/>
              </a:defRPr>
            </a:lvl1pPr>
          </a:lstStyle>
          <a:p>
            <a:endParaRPr/>
          </a:p>
        </p:txBody>
      </p:sp>
      <p:sp>
        <p:nvSpPr>
          <p:cNvPr id="3" name="Holder 3"/>
          <p:cNvSpPr>
            <a:spLocks noGrp="1"/>
          </p:cNvSpPr>
          <p:nvPr>
            <p:ph type="body" idx="1"/>
          </p:nvPr>
        </p:nvSpPr>
        <p:spPr>
          <a:xfrm>
            <a:off x="407313" y="1127292"/>
            <a:ext cx="11377371" cy="246221"/>
          </a:xfrm>
          <a:prstGeom prst="rect">
            <a:avLst/>
          </a:prstGeom>
        </p:spPr>
        <p:txBody>
          <a:bodyPr wrap="square" lIns="0" tIns="0" rIns="0" bIns="0">
            <a:spAutoFit/>
          </a:bodyPr>
          <a:lstStyle>
            <a:lvl1pPr>
              <a:defRPr sz="1600" b="1" i="0">
                <a:solidFill>
                  <a:schemeClr val="tx1"/>
                </a:solidFill>
                <a:latin typeface="Arial"/>
                <a:cs typeface="Arial"/>
              </a:defRPr>
            </a:lvl1pPr>
          </a:lstStyle>
          <a:p>
            <a:endParaRPr/>
          </a:p>
        </p:txBody>
      </p:sp>
      <p:sp>
        <p:nvSpPr>
          <p:cNvPr id="7" name="Holder 4">
            <a:extLst>
              <a:ext uri="{FF2B5EF4-FFF2-40B4-BE49-F238E27FC236}">
                <a16:creationId xmlns:a16="http://schemas.microsoft.com/office/drawing/2014/main" id="{319B4600-66B2-C439-81BC-557A2D8FAF6B}"/>
              </a:ext>
            </a:extLst>
          </p:cNvPr>
          <p:cNvSpPr>
            <a:spLocks noGrp="1"/>
          </p:cNvSpPr>
          <p:nvPr>
            <p:ph type="ftr" sz="quarter" idx="3"/>
          </p:nvPr>
        </p:nvSpPr>
        <p:spPr>
          <a:xfrm>
            <a:off x="76711" y="6266688"/>
            <a:ext cx="9928860" cy="615553"/>
          </a:xfrm>
          <a:prstGeom prst="rect">
            <a:avLst/>
          </a:prstGeom>
        </p:spPr>
        <p:txBody>
          <a:bodyPr wrap="square" lIns="0" tIns="0" rIns="0" bIns="0">
            <a:spAutoFit/>
          </a:bodyPr>
          <a:lstStyle>
            <a:lvl1pPr marL="0" indent="0" algn="l" rtl="0">
              <a:spcBef>
                <a:spcPts val="0"/>
              </a:spcBef>
              <a:spcAft>
                <a:spcPts val="0"/>
              </a:spcAft>
              <a:buNone/>
              <a:defRPr sz="800" b="0" i="0">
                <a:solidFill>
                  <a:schemeClr val="tx1"/>
                </a:solidFill>
                <a:latin typeface="Arial MT"/>
                <a:cs typeface="Arial MT"/>
              </a:defRPr>
            </a:lvl1pPr>
          </a:lstStyle>
          <a:p>
            <a:r>
              <a:rPr lang="en-US" sz="800" dirty="0">
                <a:solidFill>
                  <a:schemeClr val="dk1"/>
                </a:solidFill>
              </a:rPr>
              <a:t>@PhillipCapital 2025. All Rights Reserved. </a:t>
            </a:r>
            <a:br>
              <a:rPr lang="en-US" sz="800" dirty="0">
                <a:solidFill>
                  <a:schemeClr val="dk1"/>
                </a:solidFill>
              </a:rPr>
            </a:br>
            <a:r>
              <a:rPr lang="en-US" sz="800" dirty="0">
                <a:solidFill>
                  <a:schemeClr val="dk1"/>
                </a:solidFill>
              </a:rPr>
              <a:t>The information provided in this presentation is for general informational use and should not be considered as financial advice or a recommendation for any specific investment. It does not take into account your individual objectives, financial situation, or needs. Investments involve risks including the potential loss of the principal amount invested. Before making any investment decisions, consider seeking advice from a financial adviser. The views expressed are personal and </a:t>
            </a:r>
            <a:r>
              <a:rPr lang="en-US" sz="800" dirty="0" err="1">
                <a:solidFill>
                  <a:schemeClr val="dk1"/>
                </a:solidFill>
              </a:rPr>
              <a:t>PhillipCapital</a:t>
            </a:r>
            <a:r>
              <a:rPr lang="en-US" sz="800" dirty="0">
                <a:solidFill>
                  <a:schemeClr val="dk1"/>
                </a:solidFill>
              </a:rPr>
              <a:t> accepts no liability for any losses or damages arising from the use of this information. The information contained in this document is intended only for use during the presentation. </a:t>
            </a:r>
            <a:r>
              <a:rPr lang="en-US" sz="800" dirty="0" err="1">
                <a:solidFill>
                  <a:schemeClr val="dk1"/>
                </a:solidFill>
              </a:rPr>
              <a:t>PhillipCapital</a:t>
            </a:r>
            <a:r>
              <a:rPr lang="en-US" sz="800" dirty="0">
                <a:solidFill>
                  <a:schemeClr val="dk1"/>
                </a:solidFill>
              </a:rPr>
              <a:t> accepts no liability whatsoever with respect to the use of this document or its contents. This advertisement has not been reviewed by the Securities Commission.</a:t>
            </a:r>
          </a:p>
        </p:txBody>
      </p:sp>
      <p:pic>
        <p:nvPicPr>
          <p:cNvPr id="9" name="Picture 8">
            <a:extLst>
              <a:ext uri="{FF2B5EF4-FFF2-40B4-BE49-F238E27FC236}">
                <a16:creationId xmlns:a16="http://schemas.microsoft.com/office/drawing/2014/main" id="{7A0AF873-FA5E-1A6E-DCE1-35594212910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239958" y="6290801"/>
            <a:ext cx="1904740" cy="51289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177">
        <a:defRPr>
          <a:latin typeface="+mn-lt"/>
          <a:ea typeface="+mn-ea"/>
          <a:cs typeface="+mn-cs"/>
        </a:defRPr>
      </a:lvl2pPr>
      <a:lvl3pPr marL="914354">
        <a:defRPr>
          <a:latin typeface="+mn-lt"/>
          <a:ea typeface="+mn-ea"/>
          <a:cs typeface="+mn-cs"/>
        </a:defRPr>
      </a:lvl3pPr>
      <a:lvl4pPr marL="1371531">
        <a:defRPr>
          <a:latin typeface="+mn-lt"/>
          <a:ea typeface="+mn-ea"/>
          <a:cs typeface="+mn-cs"/>
        </a:defRPr>
      </a:lvl4pPr>
      <a:lvl5pPr marL="1828709">
        <a:defRPr>
          <a:latin typeface="+mn-lt"/>
          <a:ea typeface="+mn-ea"/>
          <a:cs typeface="+mn-cs"/>
        </a:defRPr>
      </a:lvl5pPr>
      <a:lvl6pPr marL="2285886">
        <a:defRPr>
          <a:latin typeface="+mn-lt"/>
          <a:ea typeface="+mn-ea"/>
          <a:cs typeface="+mn-cs"/>
        </a:defRPr>
      </a:lvl6pPr>
      <a:lvl7pPr marL="2743063">
        <a:defRPr>
          <a:latin typeface="+mn-lt"/>
          <a:ea typeface="+mn-ea"/>
          <a:cs typeface="+mn-cs"/>
        </a:defRPr>
      </a:lvl7pPr>
      <a:lvl8pPr marL="3200240">
        <a:defRPr>
          <a:latin typeface="+mn-lt"/>
          <a:ea typeface="+mn-ea"/>
          <a:cs typeface="+mn-cs"/>
        </a:defRPr>
      </a:lvl8pPr>
      <a:lvl9pPr marL="3657417">
        <a:defRPr>
          <a:latin typeface="+mn-lt"/>
          <a:ea typeface="+mn-ea"/>
          <a:cs typeface="+mn-cs"/>
        </a:defRPr>
      </a:lvl9pPr>
    </p:bodyStyle>
    <p:otherStyle>
      <a:lvl1pPr marL="0">
        <a:defRPr>
          <a:latin typeface="+mn-lt"/>
          <a:ea typeface="+mn-ea"/>
          <a:cs typeface="+mn-cs"/>
        </a:defRPr>
      </a:lvl1pPr>
      <a:lvl2pPr marL="457177">
        <a:defRPr>
          <a:latin typeface="+mn-lt"/>
          <a:ea typeface="+mn-ea"/>
          <a:cs typeface="+mn-cs"/>
        </a:defRPr>
      </a:lvl2pPr>
      <a:lvl3pPr marL="914354">
        <a:defRPr>
          <a:latin typeface="+mn-lt"/>
          <a:ea typeface="+mn-ea"/>
          <a:cs typeface="+mn-cs"/>
        </a:defRPr>
      </a:lvl3pPr>
      <a:lvl4pPr marL="1371531">
        <a:defRPr>
          <a:latin typeface="+mn-lt"/>
          <a:ea typeface="+mn-ea"/>
          <a:cs typeface="+mn-cs"/>
        </a:defRPr>
      </a:lvl4pPr>
      <a:lvl5pPr marL="1828709">
        <a:defRPr>
          <a:latin typeface="+mn-lt"/>
          <a:ea typeface="+mn-ea"/>
          <a:cs typeface="+mn-cs"/>
        </a:defRPr>
      </a:lvl5pPr>
      <a:lvl6pPr marL="2285886">
        <a:defRPr>
          <a:latin typeface="+mn-lt"/>
          <a:ea typeface="+mn-ea"/>
          <a:cs typeface="+mn-cs"/>
        </a:defRPr>
      </a:lvl6pPr>
      <a:lvl7pPr marL="2743063">
        <a:defRPr>
          <a:latin typeface="+mn-lt"/>
          <a:ea typeface="+mn-ea"/>
          <a:cs typeface="+mn-cs"/>
        </a:defRPr>
      </a:lvl7pPr>
      <a:lvl8pPr marL="3200240">
        <a:defRPr>
          <a:latin typeface="+mn-lt"/>
          <a:ea typeface="+mn-ea"/>
          <a:cs typeface="+mn-cs"/>
        </a:defRPr>
      </a:lvl8pPr>
      <a:lvl9pPr marL="3657417">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http://www.phillipcapital.com.my/"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phillipcapital.com.my/"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59EF61-900F-0E87-14E0-D4C6BF36A977}"/>
              </a:ext>
            </a:extLst>
          </p:cNvPr>
          <p:cNvSpPr txBox="1"/>
          <p:nvPr/>
        </p:nvSpPr>
        <p:spPr>
          <a:xfrm>
            <a:off x="3944203" y="3198167"/>
            <a:ext cx="4572000" cy="461665"/>
          </a:xfrm>
          <a:prstGeom prst="rect">
            <a:avLst/>
          </a:prstGeom>
          <a:noFill/>
        </p:spPr>
        <p:txBody>
          <a:bodyPr wrap="square">
            <a:spAutoFit/>
          </a:bodyPr>
          <a:lstStyle/>
          <a:p>
            <a:pPr algn="ctr"/>
            <a:r>
              <a:rPr lang="en-US" altLang="zh-CN" sz="2400" b="1" kern="0" dirty="0"/>
              <a:t>July 2026</a:t>
            </a:r>
            <a:endParaRPr lang="en-MY" sz="2400" b="1" dirty="0"/>
          </a:p>
        </p:txBody>
      </p:sp>
      <p:sp>
        <p:nvSpPr>
          <p:cNvPr id="2" name="object 2"/>
          <p:cNvSpPr txBox="1">
            <a:spLocks noGrp="1"/>
          </p:cNvSpPr>
          <p:nvPr>
            <p:ph type="title"/>
          </p:nvPr>
        </p:nvSpPr>
        <p:spPr>
          <a:xfrm>
            <a:off x="2873771" y="2310994"/>
            <a:ext cx="6749257" cy="629018"/>
          </a:xfrm>
          <a:prstGeom prst="rect">
            <a:avLst/>
          </a:prstGeom>
        </p:spPr>
        <p:txBody>
          <a:bodyPr vert="horz" wrap="square" lIns="0" tIns="13335" rIns="0" bIns="0" rtlCol="0">
            <a:spAutoFit/>
          </a:bodyPr>
          <a:lstStyle/>
          <a:p>
            <a:pPr marL="12700" algn="ctr">
              <a:spcBef>
                <a:spcPts val="105"/>
              </a:spcBef>
            </a:pPr>
            <a:r>
              <a:rPr lang="en-US" sz="4000" b="1" dirty="0">
                <a:solidFill>
                  <a:srgbClr val="002060"/>
                </a:solidFill>
              </a:rPr>
              <a:t>Tactical Asset Allocation</a:t>
            </a:r>
          </a:p>
        </p:txBody>
      </p:sp>
      <p:sp>
        <p:nvSpPr>
          <p:cNvPr id="9" name="TextBox 8">
            <a:extLst>
              <a:ext uri="{FF2B5EF4-FFF2-40B4-BE49-F238E27FC236}">
                <a16:creationId xmlns:a16="http://schemas.microsoft.com/office/drawing/2014/main" id="{796A3173-05FE-9633-1B4A-27C4C460D1B2}"/>
              </a:ext>
            </a:extLst>
          </p:cNvPr>
          <p:cNvSpPr txBox="1"/>
          <p:nvPr/>
        </p:nvSpPr>
        <p:spPr>
          <a:xfrm>
            <a:off x="4064059" y="4724400"/>
            <a:ext cx="4452144" cy="523220"/>
          </a:xfrm>
          <a:prstGeom prst="rect">
            <a:avLst/>
          </a:prstGeom>
          <a:noFill/>
        </p:spPr>
        <p:txBody>
          <a:bodyPr wrap="square">
            <a:spAutoFit/>
          </a:bodyPr>
          <a:lstStyle/>
          <a:p>
            <a:pPr algn="ctr"/>
            <a:r>
              <a:rPr lang="en-US" sz="1400" dirty="0"/>
              <a:t>Prepared by the </a:t>
            </a:r>
            <a:r>
              <a:rPr lang="en-US" sz="1400" b="1" dirty="0"/>
              <a:t>Investment Team</a:t>
            </a:r>
          </a:p>
          <a:p>
            <a:pPr algn="ctr"/>
            <a:r>
              <a:rPr lang="en-US" sz="1400" dirty="0"/>
              <a:t>Phillip Capital Management Sdn Bhd</a:t>
            </a:r>
            <a:endParaRPr lang="en-MY" sz="1400" dirty="0"/>
          </a:p>
        </p:txBody>
      </p:sp>
      <p:sp>
        <p:nvSpPr>
          <p:cNvPr id="4" name="Holder 4">
            <a:extLst>
              <a:ext uri="{FF2B5EF4-FFF2-40B4-BE49-F238E27FC236}">
                <a16:creationId xmlns:a16="http://schemas.microsoft.com/office/drawing/2014/main" id="{F7DD66A6-6546-1C51-19BE-6A7EDE4B521E}"/>
              </a:ext>
            </a:extLst>
          </p:cNvPr>
          <p:cNvSpPr>
            <a:spLocks noGrp="1"/>
          </p:cNvSpPr>
          <p:nvPr>
            <p:ph type="ftr" sz="quarter" idx="3"/>
          </p:nvPr>
        </p:nvSpPr>
        <p:spPr>
          <a:xfrm>
            <a:off x="76711" y="6266688"/>
            <a:ext cx="9928860" cy="615553"/>
          </a:xfrm>
          <a:prstGeom prst="rect">
            <a:avLst/>
          </a:prstGeom>
        </p:spPr>
        <p:txBody>
          <a:bodyPr wrap="square" lIns="0" tIns="0" rIns="0" bIns="0">
            <a:spAutoFit/>
          </a:bodyPr>
          <a:lstStyle>
            <a:lvl1pPr marL="0" indent="0" algn="l" rtl="0">
              <a:spcBef>
                <a:spcPts val="0"/>
              </a:spcBef>
              <a:spcAft>
                <a:spcPts val="0"/>
              </a:spcAft>
              <a:buNone/>
              <a:defRPr sz="800" b="0" i="0">
                <a:solidFill>
                  <a:schemeClr val="tx1"/>
                </a:solidFill>
                <a:latin typeface="Arial MT"/>
                <a:cs typeface="Arial MT"/>
              </a:defRPr>
            </a:lvl1pPr>
          </a:lstStyle>
          <a:p>
            <a:r>
              <a:rPr lang="en-US" sz="800" dirty="0">
                <a:solidFill>
                  <a:schemeClr val="dk1"/>
                </a:solidFill>
              </a:rPr>
              <a:t>@PhillipCapital 2025. All Rights Reserved. </a:t>
            </a:r>
            <a:br>
              <a:rPr lang="en-US" sz="800" dirty="0">
                <a:solidFill>
                  <a:schemeClr val="dk1"/>
                </a:solidFill>
              </a:rPr>
            </a:br>
            <a:r>
              <a:rPr lang="en-US" sz="800" dirty="0">
                <a:solidFill>
                  <a:schemeClr val="dk1"/>
                </a:solidFill>
              </a:rPr>
              <a:t>The information provided in this presentation is for general informational use and should not be considered as financial advice or a recommendation for any specific investment. It does not take into account your individual objectives, financial situation, or needs. Investments involve risks including the potential loss of the principal amount invested. Before making any investment decisions, consider seeking advice from a financial adviser. The views expressed are personal and </a:t>
            </a:r>
            <a:r>
              <a:rPr lang="en-US" sz="800" dirty="0" err="1">
                <a:solidFill>
                  <a:schemeClr val="dk1"/>
                </a:solidFill>
              </a:rPr>
              <a:t>PhillipCapital</a:t>
            </a:r>
            <a:r>
              <a:rPr lang="en-US" sz="800" dirty="0">
                <a:solidFill>
                  <a:schemeClr val="dk1"/>
                </a:solidFill>
              </a:rPr>
              <a:t> accepts no liability for any losses or damages arising from the use of this information. The information contained in this document is intended only for use during the presentation. </a:t>
            </a:r>
            <a:r>
              <a:rPr lang="en-US" sz="800" dirty="0" err="1">
                <a:solidFill>
                  <a:schemeClr val="dk1"/>
                </a:solidFill>
              </a:rPr>
              <a:t>PhillipCapital</a:t>
            </a:r>
            <a:r>
              <a:rPr lang="en-US" sz="800" dirty="0">
                <a:solidFill>
                  <a:schemeClr val="dk1"/>
                </a:solidFill>
              </a:rPr>
              <a:t> accepts no liability whatsoever with respect to the use of this document or its contents. This advertisement has not been reviewed by the Securities Commission.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81400" y="2832639"/>
            <a:ext cx="5116513" cy="629018"/>
          </a:xfrm>
          <a:prstGeom prst="rect">
            <a:avLst/>
          </a:prstGeom>
        </p:spPr>
        <p:txBody>
          <a:bodyPr vert="horz" wrap="square" lIns="0" tIns="13335" rIns="0" bIns="0" rtlCol="0">
            <a:spAutoFit/>
          </a:bodyPr>
          <a:lstStyle/>
          <a:p>
            <a:pPr marL="12700" algn="ctr">
              <a:spcBef>
                <a:spcPts val="105"/>
              </a:spcBef>
            </a:pPr>
            <a:r>
              <a:rPr lang="en-US" sz="4000" b="1" dirty="0">
                <a:solidFill>
                  <a:srgbClr val="002060"/>
                </a:solidFill>
              </a:rPr>
              <a:t>Appendices</a:t>
            </a:r>
          </a:p>
        </p:txBody>
      </p:sp>
      <p:sp>
        <p:nvSpPr>
          <p:cNvPr id="3" name="Holder 4">
            <a:extLst>
              <a:ext uri="{FF2B5EF4-FFF2-40B4-BE49-F238E27FC236}">
                <a16:creationId xmlns:a16="http://schemas.microsoft.com/office/drawing/2014/main" id="{32FD9526-B5A2-1EE9-A3E7-5F654698C97C}"/>
              </a:ext>
            </a:extLst>
          </p:cNvPr>
          <p:cNvSpPr>
            <a:spLocks noGrp="1"/>
          </p:cNvSpPr>
          <p:nvPr>
            <p:ph type="ftr" sz="quarter" idx="3"/>
          </p:nvPr>
        </p:nvSpPr>
        <p:spPr>
          <a:xfrm>
            <a:off x="76711" y="6266688"/>
            <a:ext cx="9928860" cy="615553"/>
          </a:xfrm>
          <a:prstGeom prst="rect">
            <a:avLst/>
          </a:prstGeom>
        </p:spPr>
        <p:txBody>
          <a:bodyPr wrap="square" lIns="0" tIns="0" rIns="0" bIns="0">
            <a:spAutoFit/>
          </a:bodyPr>
          <a:lstStyle>
            <a:lvl1pPr marL="0" indent="0" algn="l" rtl="0">
              <a:spcBef>
                <a:spcPts val="0"/>
              </a:spcBef>
              <a:spcAft>
                <a:spcPts val="0"/>
              </a:spcAft>
              <a:buNone/>
              <a:defRPr sz="800" b="0" i="0">
                <a:solidFill>
                  <a:schemeClr val="tx1"/>
                </a:solidFill>
                <a:latin typeface="Arial MT"/>
                <a:cs typeface="Arial MT"/>
              </a:defRPr>
            </a:lvl1pPr>
          </a:lstStyle>
          <a:p>
            <a:r>
              <a:rPr lang="en-US" sz="800" dirty="0">
                <a:solidFill>
                  <a:schemeClr val="dk1"/>
                </a:solidFill>
              </a:rPr>
              <a:t>@PhillipCapital 2025. All Rights Reserved. </a:t>
            </a:r>
            <a:br>
              <a:rPr lang="en-US" sz="800" dirty="0">
                <a:solidFill>
                  <a:schemeClr val="dk1"/>
                </a:solidFill>
              </a:rPr>
            </a:br>
            <a:r>
              <a:rPr lang="en-US" sz="800" dirty="0">
                <a:solidFill>
                  <a:schemeClr val="dk1"/>
                </a:solidFill>
              </a:rPr>
              <a:t>The information provided in this presentation is for general informational use and should not be considered as financial advice or a recommendation for any specific investment. It does not take into account your individual objectives, financial situation, or needs. Investments involve risks including the potential loss of the principal amount invested. Before making any investment decisions, consider seeking advice from a financial adviser. The views expressed are personal and </a:t>
            </a:r>
            <a:r>
              <a:rPr lang="en-US" sz="800" dirty="0" err="1">
                <a:solidFill>
                  <a:schemeClr val="dk1"/>
                </a:solidFill>
              </a:rPr>
              <a:t>PhillipCapital</a:t>
            </a:r>
            <a:r>
              <a:rPr lang="en-US" sz="800" dirty="0">
                <a:solidFill>
                  <a:schemeClr val="dk1"/>
                </a:solidFill>
              </a:rPr>
              <a:t> accepts no liability for any losses or damages arising from the use of this information. The information contained in this document is intended only for use during the presentation. </a:t>
            </a:r>
            <a:r>
              <a:rPr lang="en-US" sz="800" dirty="0" err="1">
                <a:solidFill>
                  <a:schemeClr val="dk1"/>
                </a:solidFill>
              </a:rPr>
              <a:t>PhillipCapital</a:t>
            </a:r>
            <a:r>
              <a:rPr lang="en-US" sz="800" dirty="0">
                <a:solidFill>
                  <a:schemeClr val="dk1"/>
                </a:solidFill>
              </a:rPr>
              <a:t> accepts no liability whatsoever with respect to the use of this document or its contents. This advertisement has not been reviewed by the Securities Commission.</a:t>
            </a:r>
          </a:p>
        </p:txBody>
      </p:sp>
    </p:spTree>
    <p:extLst>
      <p:ext uri="{BB962C8B-B14F-4D97-AF65-F5344CB8AC3E}">
        <p14:creationId xmlns:p14="http://schemas.microsoft.com/office/powerpoint/2010/main" val="2732874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8801" y="335971"/>
            <a:ext cx="9067799" cy="381515"/>
          </a:xfrm>
          <a:prstGeom prst="rect">
            <a:avLst/>
          </a:prstGeom>
        </p:spPr>
        <p:txBody>
          <a:bodyPr vert="horz" wrap="square" lIns="0" tIns="12065" rIns="0" bIns="0" rtlCol="0" anchor="b">
            <a:spAutoFit/>
          </a:bodyPr>
          <a:lstStyle/>
          <a:p>
            <a:pPr marL="12700">
              <a:spcBef>
                <a:spcPts val="95"/>
              </a:spcBef>
            </a:pPr>
            <a:r>
              <a:rPr lang="sv-SE" sz="2400" spc="-5" dirty="0"/>
              <a:t>PMART Performance</a:t>
            </a:r>
            <a:endParaRPr lang="en-US" sz="2400" spc="-5" dirty="0"/>
          </a:p>
        </p:txBody>
      </p:sp>
      <p:sp>
        <p:nvSpPr>
          <p:cNvPr id="5" name="TextBox 4">
            <a:extLst>
              <a:ext uri="{FF2B5EF4-FFF2-40B4-BE49-F238E27FC236}">
                <a16:creationId xmlns:a16="http://schemas.microsoft.com/office/drawing/2014/main" id="{6E68A5AB-87EB-A3BB-4DD3-7221E2AB10A7}"/>
              </a:ext>
            </a:extLst>
          </p:cNvPr>
          <p:cNvSpPr txBox="1"/>
          <p:nvPr/>
        </p:nvSpPr>
        <p:spPr>
          <a:xfrm>
            <a:off x="812800" y="5943600"/>
            <a:ext cx="8407400" cy="276999"/>
          </a:xfrm>
          <a:prstGeom prst="rect">
            <a:avLst/>
          </a:prstGeom>
          <a:noFill/>
        </p:spPr>
        <p:txBody>
          <a:bodyPr wrap="square">
            <a:spAutoFit/>
          </a:bodyPr>
          <a:lstStyle/>
          <a:p>
            <a:r>
              <a:rPr lang="en-MY" sz="1200" dirty="0">
                <a:latin typeface="Calibri" panose="020F0502020204030204" pitchFamily="34" charset="0"/>
                <a:ea typeface="DengXian" panose="02010600030101010101" pitchFamily="2" charset="-122"/>
                <a:cs typeface="Times New Roman" panose="02020603050405020304" pitchFamily="18" charset="0"/>
              </a:rPr>
              <a:t>Source: </a:t>
            </a:r>
            <a:r>
              <a:rPr lang="en-US" sz="1200" dirty="0">
                <a:latin typeface="Calibri" panose="020F0502020204030204" pitchFamily="34" charset="0"/>
                <a:ea typeface="DengXian" panose="02010600030101010101" pitchFamily="2" charset="-122"/>
                <a:cs typeface="Times New Roman" panose="02020603050405020304" pitchFamily="18" charset="0"/>
              </a:rPr>
              <a:t>PCM, 30 June 2026</a:t>
            </a:r>
            <a:endParaRPr lang="en-MY" sz="1200" dirty="0"/>
          </a:p>
        </p:txBody>
      </p:sp>
      <p:sp>
        <p:nvSpPr>
          <p:cNvPr id="7" name="Holder 4">
            <a:extLst>
              <a:ext uri="{FF2B5EF4-FFF2-40B4-BE49-F238E27FC236}">
                <a16:creationId xmlns:a16="http://schemas.microsoft.com/office/drawing/2014/main" id="{D2BD7735-6CBC-E29A-A5D8-DB988F7A37D0}"/>
              </a:ext>
            </a:extLst>
          </p:cNvPr>
          <p:cNvSpPr>
            <a:spLocks noGrp="1"/>
          </p:cNvSpPr>
          <p:nvPr>
            <p:ph type="ftr" sz="quarter" idx="3"/>
          </p:nvPr>
        </p:nvSpPr>
        <p:spPr>
          <a:xfrm>
            <a:off x="76711" y="6266688"/>
            <a:ext cx="9928860" cy="615553"/>
          </a:xfrm>
          <a:prstGeom prst="rect">
            <a:avLst/>
          </a:prstGeom>
        </p:spPr>
        <p:txBody>
          <a:bodyPr wrap="square" lIns="0" tIns="0" rIns="0" bIns="0">
            <a:spAutoFit/>
          </a:bodyPr>
          <a:lstStyle>
            <a:lvl1pPr marL="0" indent="0" algn="l" rtl="0">
              <a:spcBef>
                <a:spcPts val="0"/>
              </a:spcBef>
              <a:spcAft>
                <a:spcPts val="0"/>
              </a:spcAft>
              <a:buNone/>
              <a:defRPr sz="800" b="0" i="0">
                <a:solidFill>
                  <a:schemeClr val="tx1"/>
                </a:solidFill>
                <a:latin typeface="Arial MT"/>
                <a:cs typeface="Arial MT"/>
              </a:defRPr>
            </a:lvl1pPr>
          </a:lstStyle>
          <a:p>
            <a:r>
              <a:rPr lang="en-US" sz="800" dirty="0">
                <a:solidFill>
                  <a:schemeClr val="dk1"/>
                </a:solidFill>
              </a:rPr>
              <a:t>@PhillipCapital 2025. All Rights Reserved. </a:t>
            </a:r>
            <a:br>
              <a:rPr lang="en-US" sz="800" dirty="0">
                <a:solidFill>
                  <a:schemeClr val="dk1"/>
                </a:solidFill>
              </a:rPr>
            </a:br>
            <a:r>
              <a:rPr lang="en-US" sz="800" dirty="0">
                <a:solidFill>
                  <a:schemeClr val="dk1"/>
                </a:solidFill>
              </a:rPr>
              <a:t>The information provided in this presentation is for general informational use and should not be considered as financial advice or a recommendation for any specific investment. It does not take into account your individual objectives, financial situation, or needs. Investments involve risks including the potential loss of the principal amount invested. Before making any investment decisions, consider seeking advice from a financial adviser. The views expressed are personal and </a:t>
            </a:r>
            <a:r>
              <a:rPr lang="en-US" sz="800" dirty="0" err="1">
                <a:solidFill>
                  <a:schemeClr val="dk1"/>
                </a:solidFill>
              </a:rPr>
              <a:t>PhillipCapital</a:t>
            </a:r>
            <a:r>
              <a:rPr lang="en-US" sz="800" dirty="0">
                <a:solidFill>
                  <a:schemeClr val="dk1"/>
                </a:solidFill>
              </a:rPr>
              <a:t> accepts no liability for any losses or damages arising from the use of this information. The information contained in this document is intended only for use during the presentation. </a:t>
            </a:r>
            <a:r>
              <a:rPr lang="en-US" sz="800" dirty="0" err="1">
                <a:solidFill>
                  <a:schemeClr val="dk1"/>
                </a:solidFill>
              </a:rPr>
              <a:t>PhillipCapital</a:t>
            </a:r>
            <a:r>
              <a:rPr lang="en-US" sz="800" dirty="0">
                <a:solidFill>
                  <a:schemeClr val="dk1"/>
                </a:solidFill>
              </a:rPr>
              <a:t> accepts no liability whatsoever with respect to the use of this document or its contents. This advertisement has not been reviewed by the Securities Commission.</a:t>
            </a:r>
          </a:p>
        </p:txBody>
      </p:sp>
      <p:pic>
        <p:nvPicPr>
          <p:cNvPr id="9" name="Picture 8">
            <a:extLst>
              <a:ext uri="{FF2B5EF4-FFF2-40B4-BE49-F238E27FC236}">
                <a16:creationId xmlns:a16="http://schemas.microsoft.com/office/drawing/2014/main" id="{1E36B3AB-6B04-44ED-AB99-29D75EAB344D}"/>
              </a:ext>
            </a:extLst>
          </p:cNvPr>
          <p:cNvPicPr>
            <a:picLocks noChangeAspect="1"/>
          </p:cNvPicPr>
          <p:nvPr/>
        </p:nvPicPr>
        <p:blipFill>
          <a:blip r:embed="rId3"/>
          <a:stretch>
            <a:fillRect/>
          </a:stretch>
        </p:blipFill>
        <p:spPr>
          <a:xfrm>
            <a:off x="1928194" y="838200"/>
            <a:ext cx="8270732" cy="5105400"/>
          </a:xfrm>
          <a:prstGeom prst="rect">
            <a:avLst/>
          </a:prstGeom>
        </p:spPr>
      </p:pic>
      <p:pic>
        <p:nvPicPr>
          <p:cNvPr id="8" name="Picture 7">
            <a:extLst>
              <a:ext uri="{FF2B5EF4-FFF2-40B4-BE49-F238E27FC236}">
                <a16:creationId xmlns:a16="http://schemas.microsoft.com/office/drawing/2014/main" id="{5F9367C1-3A2A-3291-5B4D-76C3BAB07AF9}"/>
              </a:ext>
            </a:extLst>
          </p:cNvPr>
          <p:cNvPicPr>
            <a:picLocks noChangeAspect="1"/>
          </p:cNvPicPr>
          <p:nvPr/>
        </p:nvPicPr>
        <p:blipFill>
          <a:blip r:embed="rId4"/>
          <a:stretch>
            <a:fillRect/>
          </a:stretch>
        </p:blipFill>
        <p:spPr>
          <a:xfrm>
            <a:off x="1828800" y="731234"/>
            <a:ext cx="8370125" cy="5212366"/>
          </a:xfrm>
          <a:prstGeom prst="rect">
            <a:avLst/>
          </a:prstGeom>
        </p:spPr>
      </p:pic>
    </p:spTree>
    <p:extLst>
      <p:ext uri="{BB962C8B-B14F-4D97-AF65-F5344CB8AC3E}">
        <p14:creationId xmlns:p14="http://schemas.microsoft.com/office/powerpoint/2010/main" val="1763037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8801" y="335971"/>
            <a:ext cx="9067799" cy="381515"/>
          </a:xfrm>
          <a:prstGeom prst="rect">
            <a:avLst/>
          </a:prstGeom>
        </p:spPr>
        <p:txBody>
          <a:bodyPr vert="horz" wrap="square" lIns="0" tIns="12065" rIns="0" bIns="0" rtlCol="0" anchor="b">
            <a:spAutoFit/>
          </a:bodyPr>
          <a:lstStyle/>
          <a:p>
            <a:pPr marL="12700">
              <a:spcBef>
                <a:spcPts val="95"/>
              </a:spcBef>
            </a:pPr>
            <a:r>
              <a:rPr lang="sv-SE" sz="2400" spc="-5" dirty="0"/>
              <a:t>PMA Performance</a:t>
            </a:r>
            <a:endParaRPr lang="en-US" sz="2400" spc="-5" dirty="0"/>
          </a:p>
        </p:txBody>
      </p:sp>
      <p:sp>
        <p:nvSpPr>
          <p:cNvPr id="3" name="Holder 4">
            <a:extLst>
              <a:ext uri="{FF2B5EF4-FFF2-40B4-BE49-F238E27FC236}">
                <a16:creationId xmlns:a16="http://schemas.microsoft.com/office/drawing/2014/main" id="{490DEE17-0F37-F37A-72A7-3F7064342450}"/>
              </a:ext>
            </a:extLst>
          </p:cNvPr>
          <p:cNvSpPr>
            <a:spLocks noGrp="1"/>
          </p:cNvSpPr>
          <p:nvPr>
            <p:ph type="ftr" sz="quarter" idx="3"/>
          </p:nvPr>
        </p:nvSpPr>
        <p:spPr>
          <a:xfrm>
            <a:off x="76711" y="6266688"/>
            <a:ext cx="9928860" cy="615553"/>
          </a:xfrm>
          <a:prstGeom prst="rect">
            <a:avLst/>
          </a:prstGeom>
        </p:spPr>
        <p:txBody>
          <a:bodyPr wrap="square" lIns="0" tIns="0" rIns="0" bIns="0">
            <a:spAutoFit/>
          </a:bodyPr>
          <a:lstStyle>
            <a:lvl1pPr marL="0" indent="0" algn="l" rtl="0">
              <a:spcBef>
                <a:spcPts val="0"/>
              </a:spcBef>
              <a:spcAft>
                <a:spcPts val="0"/>
              </a:spcAft>
              <a:buNone/>
              <a:defRPr sz="800" b="0" i="0">
                <a:solidFill>
                  <a:schemeClr val="tx1"/>
                </a:solidFill>
                <a:latin typeface="Arial MT"/>
                <a:cs typeface="Arial MT"/>
              </a:defRPr>
            </a:lvl1pPr>
          </a:lstStyle>
          <a:p>
            <a:r>
              <a:rPr lang="en-US" sz="800" dirty="0">
                <a:solidFill>
                  <a:schemeClr val="dk1"/>
                </a:solidFill>
              </a:rPr>
              <a:t>@PhillipCapital 2025. All Rights Reserved. </a:t>
            </a:r>
            <a:br>
              <a:rPr lang="en-US" sz="800" dirty="0">
                <a:solidFill>
                  <a:schemeClr val="dk1"/>
                </a:solidFill>
              </a:rPr>
            </a:br>
            <a:r>
              <a:rPr lang="en-US" sz="800" dirty="0">
                <a:solidFill>
                  <a:schemeClr val="dk1"/>
                </a:solidFill>
              </a:rPr>
              <a:t>The information provided in this presentation is for general informational use and should not be considered as financial advice or a recommendation for any specific investment. It does not take into account your individual objectives, financial situation, or needs. Investments involve risks including the potential loss of the principal amount invested. Before making any investment decisions, consider seeking advice from a financial adviser. The views expressed are personal and </a:t>
            </a:r>
            <a:r>
              <a:rPr lang="en-US" sz="800" dirty="0" err="1">
                <a:solidFill>
                  <a:schemeClr val="dk1"/>
                </a:solidFill>
              </a:rPr>
              <a:t>PhillipCapital</a:t>
            </a:r>
            <a:r>
              <a:rPr lang="en-US" sz="800" dirty="0">
                <a:solidFill>
                  <a:schemeClr val="dk1"/>
                </a:solidFill>
              </a:rPr>
              <a:t> accepts no liability for any losses or damages arising from the use of this information. The information contained in this document is intended only for use during the presentation. </a:t>
            </a:r>
            <a:r>
              <a:rPr lang="en-US" sz="800" dirty="0" err="1">
                <a:solidFill>
                  <a:schemeClr val="dk1"/>
                </a:solidFill>
              </a:rPr>
              <a:t>PhillipCapital</a:t>
            </a:r>
            <a:r>
              <a:rPr lang="en-US" sz="800" dirty="0">
                <a:solidFill>
                  <a:schemeClr val="dk1"/>
                </a:solidFill>
              </a:rPr>
              <a:t> accepts no liability whatsoever with respect to the use of this document or its contents. This advertisement has not been reviewed by the Securities Commission.</a:t>
            </a:r>
          </a:p>
        </p:txBody>
      </p:sp>
      <p:sp>
        <p:nvSpPr>
          <p:cNvPr id="4" name="TextBox 3">
            <a:extLst>
              <a:ext uri="{FF2B5EF4-FFF2-40B4-BE49-F238E27FC236}">
                <a16:creationId xmlns:a16="http://schemas.microsoft.com/office/drawing/2014/main" id="{C14B1939-8908-FC7F-30A9-E107EBA16B84}"/>
              </a:ext>
            </a:extLst>
          </p:cNvPr>
          <p:cNvSpPr txBox="1"/>
          <p:nvPr/>
        </p:nvSpPr>
        <p:spPr>
          <a:xfrm>
            <a:off x="812800" y="5943600"/>
            <a:ext cx="8407400" cy="276999"/>
          </a:xfrm>
          <a:prstGeom prst="rect">
            <a:avLst/>
          </a:prstGeom>
          <a:noFill/>
        </p:spPr>
        <p:txBody>
          <a:bodyPr wrap="square">
            <a:spAutoFit/>
          </a:bodyPr>
          <a:lstStyle/>
          <a:p>
            <a:r>
              <a:rPr lang="en-MY" sz="1200" dirty="0">
                <a:latin typeface="Calibri" panose="020F0502020204030204" pitchFamily="34" charset="0"/>
                <a:ea typeface="DengXian" panose="02010600030101010101" pitchFamily="2" charset="-122"/>
                <a:cs typeface="Times New Roman" panose="02020603050405020304" pitchFamily="18" charset="0"/>
              </a:rPr>
              <a:t>Source: </a:t>
            </a:r>
            <a:r>
              <a:rPr lang="en-US" sz="1200" dirty="0">
                <a:latin typeface="Calibri" panose="020F0502020204030204" pitchFamily="34" charset="0"/>
                <a:ea typeface="DengXian" panose="02010600030101010101" pitchFamily="2" charset="-122"/>
                <a:cs typeface="Times New Roman" panose="02020603050405020304" pitchFamily="18" charset="0"/>
              </a:rPr>
              <a:t>PCM, 30 June 2026</a:t>
            </a:r>
            <a:endParaRPr lang="en-MY" sz="1200" dirty="0"/>
          </a:p>
        </p:txBody>
      </p:sp>
      <p:pic>
        <p:nvPicPr>
          <p:cNvPr id="8" name="Picture 7">
            <a:extLst>
              <a:ext uri="{FF2B5EF4-FFF2-40B4-BE49-F238E27FC236}">
                <a16:creationId xmlns:a16="http://schemas.microsoft.com/office/drawing/2014/main" id="{F84FF386-BA25-C1EA-F103-90415144911C}"/>
              </a:ext>
            </a:extLst>
          </p:cNvPr>
          <p:cNvPicPr>
            <a:picLocks noChangeAspect="1"/>
          </p:cNvPicPr>
          <p:nvPr/>
        </p:nvPicPr>
        <p:blipFill>
          <a:blip r:embed="rId3"/>
          <a:stretch>
            <a:fillRect/>
          </a:stretch>
        </p:blipFill>
        <p:spPr>
          <a:xfrm>
            <a:off x="1905338" y="813270"/>
            <a:ext cx="8907118" cy="5083314"/>
          </a:xfrm>
          <a:prstGeom prst="rect">
            <a:avLst/>
          </a:prstGeom>
        </p:spPr>
      </p:pic>
    </p:spTree>
    <p:extLst>
      <p:ext uri="{BB962C8B-B14F-4D97-AF65-F5344CB8AC3E}">
        <p14:creationId xmlns:p14="http://schemas.microsoft.com/office/powerpoint/2010/main" val="3219225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3666F-C2CD-F2A6-7DAD-9241205A342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05B4E92-E6F6-B9B6-BBAD-CE852534BCF6}"/>
              </a:ext>
            </a:extLst>
          </p:cNvPr>
          <p:cNvSpPr txBox="1">
            <a:spLocks noGrp="1"/>
          </p:cNvSpPr>
          <p:nvPr>
            <p:ph type="title"/>
          </p:nvPr>
        </p:nvSpPr>
        <p:spPr>
          <a:xfrm>
            <a:off x="1828801" y="335971"/>
            <a:ext cx="9067799" cy="381515"/>
          </a:xfrm>
          <a:prstGeom prst="rect">
            <a:avLst/>
          </a:prstGeom>
        </p:spPr>
        <p:txBody>
          <a:bodyPr vert="horz" wrap="square" lIns="0" tIns="12065" rIns="0" bIns="0" rtlCol="0" anchor="b">
            <a:spAutoFit/>
          </a:bodyPr>
          <a:lstStyle/>
          <a:p>
            <a:pPr marL="12700">
              <a:spcBef>
                <a:spcPts val="95"/>
              </a:spcBef>
            </a:pPr>
            <a:r>
              <a:rPr lang="sv-SE" sz="2400" spc="-5" dirty="0"/>
              <a:t>PGWA Performance</a:t>
            </a:r>
            <a:endParaRPr lang="en-US" sz="2400" spc="-5" dirty="0"/>
          </a:p>
        </p:txBody>
      </p:sp>
      <p:sp>
        <p:nvSpPr>
          <p:cNvPr id="3" name="Holder 4">
            <a:extLst>
              <a:ext uri="{FF2B5EF4-FFF2-40B4-BE49-F238E27FC236}">
                <a16:creationId xmlns:a16="http://schemas.microsoft.com/office/drawing/2014/main" id="{A375F02A-0033-2756-638C-B4F2B81EE971}"/>
              </a:ext>
            </a:extLst>
          </p:cNvPr>
          <p:cNvSpPr>
            <a:spLocks noGrp="1"/>
          </p:cNvSpPr>
          <p:nvPr>
            <p:ph type="ftr" sz="quarter" idx="3"/>
          </p:nvPr>
        </p:nvSpPr>
        <p:spPr>
          <a:xfrm>
            <a:off x="76711" y="6266688"/>
            <a:ext cx="9928860" cy="615553"/>
          </a:xfrm>
          <a:prstGeom prst="rect">
            <a:avLst/>
          </a:prstGeom>
        </p:spPr>
        <p:txBody>
          <a:bodyPr wrap="square" lIns="0" tIns="0" rIns="0" bIns="0">
            <a:spAutoFit/>
          </a:bodyPr>
          <a:lstStyle>
            <a:lvl1pPr marL="0" indent="0" algn="l" rtl="0">
              <a:spcBef>
                <a:spcPts val="0"/>
              </a:spcBef>
              <a:spcAft>
                <a:spcPts val="0"/>
              </a:spcAft>
              <a:buNone/>
              <a:defRPr sz="800" b="0" i="0">
                <a:solidFill>
                  <a:schemeClr val="tx1"/>
                </a:solidFill>
                <a:latin typeface="Arial MT"/>
                <a:cs typeface="Arial MT"/>
              </a:defRPr>
            </a:lvl1pPr>
          </a:lstStyle>
          <a:p>
            <a:r>
              <a:rPr lang="en-US" sz="800" dirty="0">
                <a:solidFill>
                  <a:schemeClr val="dk1"/>
                </a:solidFill>
              </a:rPr>
              <a:t>@PhillipCapital 2025. All Rights Reserved. </a:t>
            </a:r>
            <a:br>
              <a:rPr lang="en-US" sz="800" dirty="0">
                <a:solidFill>
                  <a:schemeClr val="dk1"/>
                </a:solidFill>
              </a:rPr>
            </a:br>
            <a:r>
              <a:rPr lang="en-US" sz="800" dirty="0">
                <a:solidFill>
                  <a:schemeClr val="dk1"/>
                </a:solidFill>
              </a:rPr>
              <a:t>The information provided in this presentation is for general informational use and should not be considered as financial advice or a recommendation for any specific investment. It does not take into account your individual objectives, financial situation, or needs. Investments involve risks including the potential loss of the principal amount invested. Before making any investment decisions, consider seeking advice from a financial adviser. The views expressed are personal and </a:t>
            </a:r>
            <a:r>
              <a:rPr lang="en-US" sz="800" dirty="0" err="1">
                <a:solidFill>
                  <a:schemeClr val="dk1"/>
                </a:solidFill>
              </a:rPr>
              <a:t>PhillipCapital</a:t>
            </a:r>
            <a:r>
              <a:rPr lang="en-US" sz="800" dirty="0">
                <a:solidFill>
                  <a:schemeClr val="dk1"/>
                </a:solidFill>
              </a:rPr>
              <a:t> accepts no liability for any losses or damages arising from the use of this information. The information contained in this document is intended only for use during the presentation. </a:t>
            </a:r>
            <a:r>
              <a:rPr lang="en-US" sz="800" dirty="0" err="1">
                <a:solidFill>
                  <a:schemeClr val="dk1"/>
                </a:solidFill>
              </a:rPr>
              <a:t>PhillipCapital</a:t>
            </a:r>
            <a:r>
              <a:rPr lang="en-US" sz="800" dirty="0">
                <a:solidFill>
                  <a:schemeClr val="dk1"/>
                </a:solidFill>
              </a:rPr>
              <a:t> accepts no liability whatsoever with respect to the use of this document or its contents. This advertisement has not been reviewed by the Securities Commission.</a:t>
            </a:r>
          </a:p>
        </p:txBody>
      </p:sp>
      <p:sp>
        <p:nvSpPr>
          <p:cNvPr id="4" name="TextBox 3">
            <a:extLst>
              <a:ext uri="{FF2B5EF4-FFF2-40B4-BE49-F238E27FC236}">
                <a16:creationId xmlns:a16="http://schemas.microsoft.com/office/drawing/2014/main" id="{6CDD331A-CE8C-04E6-B2A7-1F16A9A62880}"/>
              </a:ext>
            </a:extLst>
          </p:cNvPr>
          <p:cNvSpPr txBox="1"/>
          <p:nvPr/>
        </p:nvSpPr>
        <p:spPr>
          <a:xfrm>
            <a:off x="812800" y="5943600"/>
            <a:ext cx="8407400" cy="276999"/>
          </a:xfrm>
          <a:prstGeom prst="rect">
            <a:avLst/>
          </a:prstGeom>
          <a:noFill/>
        </p:spPr>
        <p:txBody>
          <a:bodyPr wrap="square">
            <a:spAutoFit/>
          </a:bodyPr>
          <a:lstStyle/>
          <a:p>
            <a:r>
              <a:rPr lang="en-MY" sz="1200" dirty="0">
                <a:latin typeface="Calibri" panose="020F0502020204030204" pitchFamily="34" charset="0"/>
                <a:ea typeface="DengXian" panose="02010600030101010101" pitchFamily="2" charset="-122"/>
                <a:cs typeface="Times New Roman" panose="02020603050405020304" pitchFamily="18" charset="0"/>
              </a:rPr>
              <a:t>Source: </a:t>
            </a:r>
            <a:r>
              <a:rPr lang="en-US" sz="1200" dirty="0">
                <a:latin typeface="Calibri" panose="020F0502020204030204" pitchFamily="34" charset="0"/>
                <a:ea typeface="DengXian" panose="02010600030101010101" pitchFamily="2" charset="-122"/>
                <a:cs typeface="Times New Roman" panose="02020603050405020304" pitchFamily="18" charset="0"/>
              </a:rPr>
              <a:t>PCM, 30 June 2026</a:t>
            </a:r>
            <a:endParaRPr lang="en-MY" sz="1200" dirty="0"/>
          </a:p>
        </p:txBody>
      </p:sp>
      <p:pic>
        <p:nvPicPr>
          <p:cNvPr id="10" name="Picture 9">
            <a:extLst>
              <a:ext uri="{FF2B5EF4-FFF2-40B4-BE49-F238E27FC236}">
                <a16:creationId xmlns:a16="http://schemas.microsoft.com/office/drawing/2014/main" id="{EDAB8640-E046-85C0-8DBB-86C6599230FB}"/>
              </a:ext>
            </a:extLst>
          </p:cNvPr>
          <p:cNvPicPr>
            <a:picLocks noChangeAspect="1"/>
          </p:cNvPicPr>
          <p:nvPr/>
        </p:nvPicPr>
        <p:blipFill>
          <a:blip r:embed="rId3"/>
          <a:stretch>
            <a:fillRect/>
          </a:stretch>
        </p:blipFill>
        <p:spPr>
          <a:xfrm>
            <a:off x="1953311" y="731833"/>
            <a:ext cx="8052260" cy="5148651"/>
          </a:xfrm>
          <a:prstGeom prst="rect">
            <a:avLst/>
          </a:prstGeom>
        </p:spPr>
      </p:pic>
    </p:spTree>
    <p:extLst>
      <p:ext uri="{BB962C8B-B14F-4D97-AF65-F5344CB8AC3E}">
        <p14:creationId xmlns:p14="http://schemas.microsoft.com/office/powerpoint/2010/main" val="63157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8801" y="152400"/>
            <a:ext cx="9296399" cy="381515"/>
          </a:xfrm>
          <a:prstGeom prst="rect">
            <a:avLst/>
          </a:prstGeom>
        </p:spPr>
        <p:txBody>
          <a:bodyPr vert="horz" wrap="square" lIns="0" tIns="12065" rIns="0" bIns="0" rtlCol="0" anchor="b">
            <a:spAutoFit/>
          </a:bodyPr>
          <a:lstStyle/>
          <a:p>
            <a:pPr marL="12700">
              <a:spcBef>
                <a:spcPts val="95"/>
              </a:spcBef>
            </a:pPr>
            <a:r>
              <a:rPr lang="en-US" altLang="zh-CN" sz="2400" spc="-5" dirty="0"/>
              <a:t>PMB Unit Trust Fund Performance </a:t>
            </a:r>
          </a:p>
        </p:txBody>
      </p:sp>
      <p:graphicFrame>
        <p:nvGraphicFramePr>
          <p:cNvPr id="3" name="Table 2">
            <a:extLst>
              <a:ext uri="{FF2B5EF4-FFF2-40B4-BE49-F238E27FC236}">
                <a16:creationId xmlns:a16="http://schemas.microsoft.com/office/drawing/2014/main" id="{3B94129E-1A16-4ACE-0E7A-E366EE42D4FE}"/>
              </a:ext>
            </a:extLst>
          </p:cNvPr>
          <p:cNvGraphicFramePr>
            <a:graphicFrameLocks noGrp="1"/>
          </p:cNvGraphicFramePr>
          <p:nvPr>
            <p:extLst>
              <p:ext uri="{D42A27DB-BD31-4B8C-83A1-F6EECF244321}">
                <p14:modId xmlns:p14="http://schemas.microsoft.com/office/powerpoint/2010/main" val="2115076094"/>
              </p:ext>
            </p:extLst>
          </p:nvPr>
        </p:nvGraphicFramePr>
        <p:xfrm>
          <a:off x="133248" y="533915"/>
          <a:ext cx="11925503" cy="5420290"/>
        </p:xfrm>
        <a:graphic>
          <a:graphicData uri="http://schemas.openxmlformats.org/drawingml/2006/table">
            <a:tbl>
              <a:tblPr>
                <a:tableStyleId>{BDBED569-4797-4DF1-A0F4-6AAB3CD982D8}</a:tableStyleId>
              </a:tblPr>
              <a:tblGrid>
                <a:gridCol w="2582217">
                  <a:extLst>
                    <a:ext uri="{9D8B030D-6E8A-4147-A177-3AD203B41FA5}">
                      <a16:colId xmlns:a16="http://schemas.microsoft.com/office/drawing/2014/main" val="1986864958"/>
                    </a:ext>
                  </a:extLst>
                </a:gridCol>
                <a:gridCol w="1655772">
                  <a:extLst>
                    <a:ext uri="{9D8B030D-6E8A-4147-A177-3AD203B41FA5}">
                      <a16:colId xmlns:a16="http://schemas.microsoft.com/office/drawing/2014/main" val="2349520943"/>
                    </a:ext>
                  </a:extLst>
                </a:gridCol>
                <a:gridCol w="1090439">
                  <a:extLst>
                    <a:ext uri="{9D8B030D-6E8A-4147-A177-3AD203B41FA5}">
                      <a16:colId xmlns:a16="http://schemas.microsoft.com/office/drawing/2014/main" val="1890382719"/>
                    </a:ext>
                  </a:extLst>
                </a:gridCol>
                <a:gridCol w="1156679">
                  <a:extLst>
                    <a:ext uri="{9D8B030D-6E8A-4147-A177-3AD203B41FA5}">
                      <a16:colId xmlns:a16="http://schemas.microsoft.com/office/drawing/2014/main" val="2400922088"/>
                    </a:ext>
                  </a:extLst>
                </a:gridCol>
                <a:gridCol w="1360099">
                  <a:extLst>
                    <a:ext uri="{9D8B030D-6E8A-4147-A177-3AD203B41FA5}">
                      <a16:colId xmlns:a16="http://schemas.microsoft.com/office/drawing/2014/main" val="1695588248"/>
                    </a:ext>
                  </a:extLst>
                </a:gridCol>
                <a:gridCol w="1360099">
                  <a:extLst>
                    <a:ext uri="{9D8B030D-6E8A-4147-A177-3AD203B41FA5}">
                      <a16:colId xmlns:a16="http://schemas.microsoft.com/office/drawing/2014/main" val="337146539"/>
                    </a:ext>
                  </a:extLst>
                </a:gridCol>
                <a:gridCol w="1360099">
                  <a:extLst>
                    <a:ext uri="{9D8B030D-6E8A-4147-A177-3AD203B41FA5}">
                      <a16:colId xmlns:a16="http://schemas.microsoft.com/office/drawing/2014/main" val="2078606976"/>
                    </a:ext>
                  </a:extLst>
                </a:gridCol>
                <a:gridCol w="1360099">
                  <a:extLst>
                    <a:ext uri="{9D8B030D-6E8A-4147-A177-3AD203B41FA5}">
                      <a16:colId xmlns:a16="http://schemas.microsoft.com/office/drawing/2014/main" val="2811172811"/>
                    </a:ext>
                  </a:extLst>
                </a:gridCol>
              </a:tblGrid>
              <a:tr h="411528">
                <a:tc>
                  <a:txBody>
                    <a:bodyPr/>
                    <a:lstStyle/>
                    <a:p>
                      <a:pPr algn="ctr" fontAlgn="ctr"/>
                      <a:r>
                        <a:rPr lang="en-US" sz="1400" b="1" i="0" u="none" strike="noStrike" dirty="0">
                          <a:solidFill>
                            <a:schemeClr val="bg1"/>
                          </a:solidFill>
                          <a:effectLst/>
                          <a:latin typeface="+mn-lt"/>
                          <a:cs typeface="Arial" panose="020B0604020202020204" pitchFamily="34" charset="0"/>
                        </a:rPr>
                        <a:t>Fund</a:t>
                      </a:r>
                      <a:endParaRPr lang="en-MY" sz="1400" b="1" i="0" u="none" strike="noStrike" dirty="0">
                        <a:solidFill>
                          <a:schemeClr val="bg1"/>
                        </a:solidFill>
                        <a:effectLst/>
                        <a:latin typeface="+mn-lt"/>
                        <a:cs typeface="Arial" panose="020B0604020202020204" pitchFamily="34" charset="0"/>
                      </a:endParaRPr>
                    </a:p>
                  </a:txBody>
                  <a:tcPr marL="5080" marR="5080" marT="508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ctr"/>
                      <a:r>
                        <a:rPr lang="en-MY" sz="1400" b="1" u="none" strike="noStrike" dirty="0">
                          <a:solidFill>
                            <a:schemeClr val="bg1"/>
                          </a:solidFill>
                          <a:effectLst/>
                          <a:latin typeface="+mn-lt"/>
                        </a:rPr>
                        <a:t>Type</a:t>
                      </a:r>
                      <a:endParaRPr lang="en-MY" sz="1400" b="1" i="0" u="none" strike="noStrike" dirty="0">
                        <a:solidFill>
                          <a:schemeClr val="bg1"/>
                        </a:solidFill>
                        <a:effectLst/>
                        <a:latin typeface="+mn-lt"/>
                        <a:cs typeface="Arial" panose="020B0604020202020204" pitchFamily="34" charset="0"/>
                      </a:endParaRPr>
                    </a:p>
                  </a:txBody>
                  <a:tcPr marL="5080" marR="5080" marT="508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ctr"/>
                      <a:r>
                        <a:rPr lang="en-MY" sz="1400" b="1" u="none" strike="noStrike" dirty="0">
                          <a:solidFill>
                            <a:schemeClr val="bg1"/>
                          </a:solidFill>
                          <a:effectLst/>
                          <a:latin typeface="+mn-lt"/>
                        </a:rPr>
                        <a:t>Launch Date</a:t>
                      </a:r>
                      <a:endParaRPr lang="en-MY" sz="1400" b="1" i="0" u="none" strike="noStrike" dirty="0">
                        <a:solidFill>
                          <a:schemeClr val="bg1"/>
                        </a:solidFill>
                        <a:effectLst/>
                        <a:latin typeface="+mn-lt"/>
                        <a:cs typeface="Arial" panose="020B0604020202020204" pitchFamily="34" charset="0"/>
                      </a:endParaRPr>
                    </a:p>
                  </a:txBody>
                  <a:tcPr marL="5080" marR="5080" marT="508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ctr"/>
                      <a:r>
                        <a:rPr lang="en-US" sz="1400" b="1" u="none" strike="noStrike" dirty="0">
                          <a:solidFill>
                            <a:schemeClr val="bg1"/>
                          </a:solidFill>
                          <a:effectLst/>
                          <a:latin typeface="+mn-lt"/>
                        </a:rPr>
                        <a:t>Fund Size (in RM'm)</a:t>
                      </a:r>
                      <a:endParaRPr lang="en-US" sz="1400" b="1" i="0" u="none" strike="noStrike" dirty="0">
                        <a:solidFill>
                          <a:schemeClr val="bg1"/>
                        </a:solidFill>
                        <a:effectLst/>
                        <a:latin typeface="+mn-lt"/>
                        <a:cs typeface="Arial" panose="020B0604020202020204" pitchFamily="34" charset="0"/>
                      </a:endParaRPr>
                    </a:p>
                  </a:txBody>
                  <a:tcPr marL="5080" marR="5080" marT="508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ctr"/>
                      <a:r>
                        <a:rPr lang="en-MY" sz="1400" b="1" u="none" strike="noStrike" dirty="0">
                          <a:solidFill>
                            <a:schemeClr val="bg1"/>
                          </a:solidFill>
                          <a:effectLst/>
                          <a:latin typeface="+mn-lt"/>
                        </a:rPr>
                        <a:t>2023 Return (%)</a:t>
                      </a:r>
                      <a:endParaRPr lang="en-MY" sz="1400" b="1" i="0" u="none" strike="noStrike" dirty="0">
                        <a:solidFill>
                          <a:schemeClr val="bg1"/>
                        </a:solidFill>
                        <a:effectLst/>
                        <a:latin typeface="+mn-lt"/>
                        <a:cs typeface="Arial" panose="020B0604020202020204" pitchFamily="34" charset="0"/>
                      </a:endParaRPr>
                    </a:p>
                  </a:txBody>
                  <a:tcPr marL="5080" marR="5080" marT="5080" marB="0" anchor="ctr">
                    <a:lnL w="12700" cmpd="sng">
                      <a:noFill/>
                    </a:lnL>
                    <a:lnR w="571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ctr"/>
                      <a:r>
                        <a:rPr lang="en-US" sz="1400" b="1" i="0" u="none" strike="noStrike" dirty="0">
                          <a:solidFill>
                            <a:schemeClr val="bg1"/>
                          </a:solidFill>
                          <a:effectLst/>
                          <a:latin typeface="+mn-lt"/>
                          <a:cs typeface="Arial" panose="020B0604020202020204" pitchFamily="34" charset="0"/>
                        </a:rPr>
                        <a:t>2024 Return (%)</a:t>
                      </a:r>
                      <a:endParaRPr lang="en-MY" sz="1400" b="1" i="0" u="none" strike="noStrike" dirty="0">
                        <a:solidFill>
                          <a:schemeClr val="bg1"/>
                        </a:solidFill>
                        <a:effectLst/>
                        <a:latin typeface="+mn-lt"/>
                        <a:cs typeface="Arial" panose="020B0604020202020204" pitchFamily="34" charset="0"/>
                      </a:endParaRPr>
                    </a:p>
                  </a:txBody>
                  <a:tcPr marL="5080" marR="5080" marT="5080" marB="0" anchor="ctr">
                    <a:lnL w="571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fontAlgn="ctr"/>
                      <a:r>
                        <a:rPr lang="en-US" sz="1400" b="1" i="0" u="none" strike="noStrike" dirty="0">
                          <a:solidFill>
                            <a:schemeClr val="bg1"/>
                          </a:solidFill>
                          <a:effectLst/>
                          <a:latin typeface="+mn-lt"/>
                          <a:cs typeface="Arial" panose="020B0604020202020204" pitchFamily="34" charset="0"/>
                        </a:rPr>
                        <a:t>2025 Return (%)</a:t>
                      </a:r>
                      <a:endParaRPr lang="en-MY" sz="1400" b="1" i="0" u="none" strike="noStrike" dirty="0">
                        <a:solidFill>
                          <a:schemeClr val="bg1"/>
                        </a:solidFill>
                        <a:effectLst/>
                        <a:latin typeface="+mn-lt"/>
                        <a:cs typeface="Arial" panose="020B0604020202020204" pitchFamily="34" charset="0"/>
                      </a:endParaRPr>
                    </a:p>
                  </a:txBody>
                  <a:tcPr marL="5080" marR="5080" marT="508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mn-lt"/>
                          <a:cs typeface="Arial" panose="020B0604020202020204" pitchFamily="34" charset="0"/>
                        </a:rPr>
                        <a:t>2026 YTD </a:t>
                      </a:r>
                    </a:p>
                    <a:p>
                      <a:pPr marL="0" marR="0" lvl="0" indent="0" algn="ctr" defTabSz="914400" eaLnBrk="1" fontAlgn="ctr"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mn-lt"/>
                          <a:cs typeface="Arial" panose="020B0604020202020204" pitchFamily="34" charset="0"/>
                        </a:rPr>
                        <a:t>(%)</a:t>
                      </a:r>
                      <a:endParaRPr lang="en-MY" sz="1400" b="1" i="0" u="none" strike="noStrike" dirty="0">
                        <a:solidFill>
                          <a:schemeClr val="bg1"/>
                        </a:solidFill>
                        <a:effectLst/>
                        <a:latin typeface="+mn-lt"/>
                        <a:cs typeface="Arial" panose="020B0604020202020204" pitchFamily="34" charset="0"/>
                      </a:endParaRPr>
                    </a:p>
                  </a:txBody>
                  <a:tcPr marL="5080" marR="5080" marT="508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556412106"/>
                  </a:ext>
                </a:extLst>
              </a:tr>
              <a:tr h="210606">
                <a:tc>
                  <a:txBody>
                    <a:bodyPr/>
                    <a:lstStyle/>
                    <a:p>
                      <a:pPr algn="l" fontAlgn="b"/>
                      <a:r>
                        <a:rPr lang="en-US" sz="1400" b="1" i="0" u="sng" strike="noStrike" dirty="0">
                          <a:solidFill>
                            <a:srgbClr val="000000"/>
                          </a:solidFill>
                          <a:effectLst/>
                          <a:latin typeface="+mn-lt"/>
                        </a:rPr>
                        <a:t>Local</a:t>
                      </a:r>
                      <a:endParaRPr lang="en-MY" sz="1400" b="1" i="0" u="sng" strike="noStrike" dirty="0">
                        <a:solidFill>
                          <a:srgbClr val="000000"/>
                        </a:solidFill>
                        <a:effectLst/>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endParaRPr lang="en-MY" sz="1400" b="0" i="0" u="none" strike="noStrike" dirty="0">
                        <a:solidFill>
                          <a:srgbClr val="000000"/>
                        </a:solidFill>
                        <a:effectLst/>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endParaRPr lang="en-MY" sz="1400" b="0" i="0" u="none" strike="noStrike" dirty="0">
                        <a:solidFill>
                          <a:srgbClr val="000000"/>
                        </a:solidFill>
                        <a:effectLst/>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endParaRPr lang="en-MY" sz="1400" b="0" i="0" u="none" strike="noStrike" dirty="0">
                        <a:solidFill>
                          <a:srgbClr val="000000"/>
                        </a:solidFill>
                        <a:effectLst/>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endParaRPr lang="en-MY" sz="1400" b="1" i="0" u="none" strike="noStrike" dirty="0">
                        <a:solidFill>
                          <a:srgbClr val="00B050"/>
                        </a:solidFill>
                        <a:effectLst/>
                        <a:latin typeface="+mn-lt"/>
                      </a:endParaRPr>
                    </a:p>
                  </a:txBody>
                  <a:tcPr marL="7620" marR="7620" marT="7620" marB="0" anchor="ctr">
                    <a:lnL w="12700" cmpd="sng">
                      <a:noFill/>
                    </a:lnL>
                    <a:lnR w="571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endParaRPr lang="en-MY" sz="1400" b="1" i="0" u="none" strike="noStrike" dirty="0">
                        <a:solidFill>
                          <a:srgbClr val="00B050"/>
                        </a:solidFill>
                        <a:effectLst/>
                        <a:latin typeface="+mn-lt"/>
                      </a:endParaRPr>
                    </a:p>
                  </a:txBody>
                  <a:tcPr marL="7620" marR="7620" marT="7620" marB="0" anchor="ctr">
                    <a:lnL w="571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endParaRPr lang="en-MY" sz="1400" b="1" i="0" u="none" strike="noStrike" dirty="0">
                        <a:solidFill>
                          <a:srgbClr val="00B05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endParaRPr lang="en-MY" sz="1400" b="1" i="0" u="none" strike="noStrike" dirty="0">
                        <a:solidFill>
                          <a:srgbClr val="00B050"/>
                        </a:solidFill>
                        <a:effectLst/>
                        <a:latin typeface="+mn-lt"/>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3240701"/>
                  </a:ext>
                </a:extLst>
              </a:tr>
              <a:tr h="254179">
                <a:tc>
                  <a:txBody>
                    <a:bodyPr/>
                    <a:lstStyle/>
                    <a:p>
                      <a:pPr algn="l" fontAlgn="b"/>
                      <a:r>
                        <a:rPr lang="en-MY" sz="1400" b="0" i="0" u="none" strike="noStrike" dirty="0">
                          <a:solidFill>
                            <a:srgbClr val="000000"/>
                          </a:solidFill>
                          <a:effectLst/>
                          <a:latin typeface="+mn-lt"/>
                        </a:rPr>
                        <a:t>Phillip Dana Aman </a:t>
                      </a:r>
                      <a:r>
                        <a:rPr lang="en-US" sz="1400" dirty="0">
                          <a:solidFill>
                            <a:srgbClr val="00B050"/>
                          </a:solidFill>
                          <a:latin typeface="+mn-lt"/>
                        </a:rPr>
                        <a:t>*</a:t>
                      </a:r>
                      <a:endParaRPr lang="en-MY" sz="1400" b="0" i="0" u="none" strike="noStrike" dirty="0">
                        <a:solidFill>
                          <a:srgbClr val="000000"/>
                        </a:solidFill>
                        <a:effectLst/>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n-MY" sz="1400" b="0" i="0" u="none" strike="noStrike" dirty="0">
                          <a:solidFill>
                            <a:srgbClr val="000000"/>
                          </a:solidFill>
                          <a:effectLst/>
                          <a:latin typeface="+mn-lt"/>
                        </a:rPr>
                        <a:t>Equity Malaysia</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MY" sz="1400" b="0" i="0" u="none" strike="noStrike" dirty="0">
                          <a:solidFill>
                            <a:srgbClr val="000000"/>
                          </a:solidFill>
                          <a:effectLst/>
                          <a:latin typeface="+mn-lt"/>
                        </a:rPr>
                        <a:t>16/4/1998</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b">
                        <a:buNone/>
                      </a:pPr>
                      <a:r>
                        <a:rPr lang="en-MY" sz="1400" b="0" i="0" u="none" strike="noStrike" dirty="0">
                          <a:solidFill>
                            <a:srgbClr val="000000"/>
                          </a:solidFill>
                          <a:effectLst/>
                          <a:latin typeface="Calibri" panose="020F0502020204030204" pitchFamily="34" charset="0"/>
                          <a:ea typeface="+mn-ea"/>
                          <a:cs typeface="+mn-cs"/>
                        </a:rPr>
                        <a:t>31</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b"/>
                      <a:r>
                        <a:rPr lang="en-MY" sz="1400" b="1" i="0" u="none" strike="noStrike" dirty="0">
                          <a:solidFill>
                            <a:srgbClr val="00B050"/>
                          </a:solidFill>
                          <a:effectLst/>
                          <a:latin typeface="+mn-lt"/>
                          <a:ea typeface="+mn-ea"/>
                          <a:cs typeface="+mn-cs"/>
                        </a:rPr>
                        <a:t>+4.09</a:t>
                      </a:r>
                    </a:p>
                  </a:txBody>
                  <a:tcPr marL="7620" marR="7620" marT="7620" marB="0" anchor="ctr">
                    <a:lnL w="12700" cmpd="sng">
                      <a:noFill/>
                    </a:lnL>
                    <a:lnR w="571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b"/>
                      <a:r>
                        <a:rPr lang="en-MY" sz="1400" b="1" i="0" u="none" strike="noStrike" dirty="0">
                          <a:solidFill>
                            <a:srgbClr val="00B050"/>
                          </a:solidFill>
                          <a:effectLst/>
                          <a:latin typeface="+mn-lt"/>
                          <a:ea typeface="+mn-ea"/>
                          <a:cs typeface="+mn-cs"/>
                        </a:rPr>
                        <a:t>+13.38</a:t>
                      </a:r>
                    </a:p>
                  </a:txBody>
                  <a:tcPr marL="7620" marR="7620" marT="7620" marB="0" anchor="ctr">
                    <a:lnL w="571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buNone/>
                      </a:pPr>
                      <a:r>
                        <a:rPr lang="en-MY" sz="1400" b="0" i="0" u="none" strike="noStrike" dirty="0">
                          <a:solidFill>
                            <a:srgbClr val="000000"/>
                          </a:solidFill>
                          <a:effectLst/>
                          <a:latin typeface="+mn-lt"/>
                        </a:rPr>
                        <a:t>-1.71</a:t>
                      </a:r>
                    </a:p>
                  </a:txBody>
                  <a:tcPr marL="7620" marR="7620" marT="762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buNone/>
                      </a:pPr>
                      <a:r>
                        <a:rPr lang="en-MY" sz="1400" b="0" i="0" u="none" strike="noStrike" dirty="0">
                          <a:solidFill>
                            <a:schemeClr val="tx1"/>
                          </a:solidFill>
                          <a:effectLst/>
                          <a:latin typeface="+mn-lt"/>
                        </a:rPr>
                        <a:t>-1.62</a:t>
                      </a:r>
                    </a:p>
                  </a:txBody>
                  <a:tcPr marL="7620" marR="7620" marT="76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463420229"/>
                  </a:ext>
                </a:extLst>
              </a:tr>
              <a:tr h="413949">
                <a:tc>
                  <a:txBody>
                    <a:bodyPr/>
                    <a:lstStyle/>
                    <a:p>
                      <a:pPr algn="l" fontAlgn="b"/>
                      <a:r>
                        <a:rPr lang="en-MY" sz="1400" b="0" i="0" u="none" strike="noStrike" dirty="0">
                          <a:solidFill>
                            <a:srgbClr val="000000"/>
                          </a:solidFill>
                          <a:effectLst/>
                          <a:latin typeface="+mn-lt"/>
                        </a:rPr>
                        <a:t>Phillip Dividend Fund</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MY" sz="1400" b="0" i="0" u="none" strike="noStrike" dirty="0">
                          <a:solidFill>
                            <a:srgbClr val="000000"/>
                          </a:solidFill>
                          <a:effectLst/>
                          <a:latin typeface="+mn-lt"/>
                        </a:rPr>
                        <a:t>Equity Malaysia Income</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MY" sz="1400" b="0" i="0" u="none" strike="noStrike" dirty="0">
                          <a:solidFill>
                            <a:srgbClr val="000000"/>
                          </a:solidFill>
                          <a:effectLst/>
                          <a:latin typeface="+mn-lt"/>
                        </a:rPr>
                        <a:t>18/11/2003</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fontAlgn="b">
                        <a:buNone/>
                      </a:pPr>
                      <a:r>
                        <a:rPr lang="en-MY" sz="1400" b="0" i="0" u="none" strike="noStrike" dirty="0">
                          <a:solidFill>
                            <a:srgbClr val="000000"/>
                          </a:solidFill>
                          <a:effectLst/>
                          <a:latin typeface="Calibri" panose="020F0502020204030204" pitchFamily="34" charset="0"/>
                          <a:ea typeface="+mn-ea"/>
                          <a:cs typeface="+mn-cs"/>
                        </a:rPr>
                        <a:t>26</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fontAlgn="b"/>
                      <a:r>
                        <a:rPr lang="en-MY" sz="1400" b="1" i="0" u="none" strike="noStrike" dirty="0">
                          <a:solidFill>
                            <a:srgbClr val="00B050"/>
                          </a:solidFill>
                          <a:effectLst/>
                          <a:latin typeface="+mn-lt"/>
                          <a:ea typeface="+mn-ea"/>
                          <a:cs typeface="+mn-cs"/>
                        </a:rPr>
                        <a:t>+0.95</a:t>
                      </a:r>
                    </a:p>
                  </a:txBody>
                  <a:tcPr marL="7620" marR="7620" marT="7620" marB="0" anchor="ctr">
                    <a:lnL w="12700" cmpd="sng">
                      <a:noFill/>
                    </a:lnL>
                    <a:lnR w="571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fontAlgn="b"/>
                      <a:r>
                        <a:rPr lang="en-MY" sz="1400" b="1" i="0" u="none" strike="noStrike" dirty="0">
                          <a:solidFill>
                            <a:srgbClr val="00B050"/>
                          </a:solidFill>
                          <a:effectLst/>
                          <a:latin typeface="+mn-lt"/>
                          <a:ea typeface="+mn-ea"/>
                          <a:cs typeface="+mn-cs"/>
                        </a:rPr>
                        <a:t>+10.93</a:t>
                      </a:r>
                    </a:p>
                  </a:txBody>
                  <a:tcPr marL="7620" marR="7620" marT="7620" marB="0" anchor="ctr">
                    <a:lnL w="571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buNone/>
                      </a:pPr>
                      <a:r>
                        <a:rPr lang="en-MY" sz="1400" b="1" i="0" u="none" strike="noStrike" dirty="0">
                          <a:solidFill>
                            <a:srgbClr val="00B050"/>
                          </a:solidFill>
                          <a:effectLst/>
                          <a:latin typeface="+mn-lt"/>
                        </a:rPr>
                        <a:t>+1.39</a:t>
                      </a:r>
                    </a:p>
                  </a:txBody>
                  <a:tcPr marL="7620" marR="7620" marT="762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buNone/>
                      </a:pPr>
                      <a:r>
                        <a:rPr lang="en-MY" sz="1400" b="1" i="0" u="none" strike="noStrike" dirty="0">
                          <a:solidFill>
                            <a:srgbClr val="00B050"/>
                          </a:solidFill>
                          <a:effectLst/>
                          <a:latin typeface="+mn-lt"/>
                        </a:rPr>
                        <a:t>+3.78</a:t>
                      </a:r>
                    </a:p>
                  </a:txBody>
                  <a:tcPr marL="7620" marR="7620" marT="762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1768103"/>
                  </a:ext>
                </a:extLst>
              </a:tr>
              <a:tr h="413949">
                <a:tc>
                  <a:txBody>
                    <a:bodyPr/>
                    <a:lstStyle/>
                    <a:p>
                      <a:pPr algn="l" fontAlgn="b"/>
                      <a:r>
                        <a:rPr lang="en-MY" sz="1400" b="0" i="0" u="none" strike="noStrike" dirty="0">
                          <a:solidFill>
                            <a:srgbClr val="000000"/>
                          </a:solidFill>
                          <a:effectLst/>
                          <a:latin typeface="+mn-lt"/>
                        </a:rPr>
                        <a:t>Phillip Master Equity Growth Fund</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n-MY" sz="1400" b="0" i="0" u="none" strike="noStrike" dirty="0">
                          <a:solidFill>
                            <a:srgbClr val="000000"/>
                          </a:solidFill>
                          <a:effectLst/>
                          <a:latin typeface="+mn-lt"/>
                        </a:rPr>
                        <a:t>Equity Malaysia</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MY" sz="1400" b="0" i="0" u="none" strike="noStrike" dirty="0">
                          <a:solidFill>
                            <a:srgbClr val="000000"/>
                          </a:solidFill>
                          <a:effectLst/>
                          <a:latin typeface="+mn-lt"/>
                        </a:rPr>
                        <a:t>18/6/2003</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b">
                        <a:buNone/>
                      </a:pPr>
                      <a:r>
                        <a:rPr lang="en-MY" sz="1400" b="0" i="0" u="none" strike="noStrike">
                          <a:solidFill>
                            <a:srgbClr val="000000"/>
                          </a:solidFill>
                          <a:effectLst/>
                          <a:latin typeface="Calibri" panose="020F0502020204030204" pitchFamily="34" charset="0"/>
                          <a:ea typeface="+mn-ea"/>
                          <a:cs typeface="+mn-cs"/>
                        </a:rPr>
                        <a:t>50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b"/>
                      <a:r>
                        <a:rPr lang="en-MY" sz="1400" b="1" i="0" u="none" strike="noStrike" dirty="0">
                          <a:solidFill>
                            <a:srgbClr val="00B050"/>
                          </a:solidFill>
                          <a:effectLst/>
                          <a:latin typeface="+mn-lt"/>
                          <a:ea typeface="+mn-ea"/>
                          <a:cs typeface="+mn-cs"/>
                        </a:rPr>
                        <a:t>+1.34</a:t>
                      </a:r>
                    </a:p>
                  </a:txBody>
                  <a:tcPr marL="7620" marR="7620" marT="7620" marB="0" anchor="ctr">
                    <a:lnL w="12700" cmpd="sng">
                      <a:noFill/>
                    </a:lnL>
                    <a:lnR w="571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b"/>
                      <a:r>
                        <a:rPr lang="en-MY" sz="1400" b="1" i="0" u="none" strike="noStrike" dirty="0">
                          <a:solidFill>
                            <a:srgbClr val="00B050"/>
                          </a:solidFill>
                          <a:effectLst/>
                          <a:latin typeface="+mn-lt"/>
                          <a:ea typeface="+mn-ea"/>
                          <a:cs typeface="+mn-cs"/>
                        </a:rPr>
                        <a:t>+13.59</a:t>
                      </a:r>
                    </a:p>
                  </a:txBody>
                  <a:tcPr marL="7620" marR="7620" marT="7620" marB="0" anchor="ctr">
                    <a:lnL w="571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b">
                        <a:buNone/>
                      </a:pPr>
                      <a:r>
                        <a:rPr lang="en-MY" sz="1400" b="0" i="0" u="none" strike="noStrike" dirty="0">
                          <a:solidFill>
                            <a:schemeClr val="tx1"/>
                          </a:solidFill>
                          <a:effectLst/>
                          <a:latin typeface="+mn-lt"/>
                          <a:ea typeface="+mn-ea"/>
                          <a:cs typeface="+mn-cs"/>
                        </a:rPr>
                        <a:t>-12.36</a:t>
                      </a:r>
                    </a:p>
                  </a:txBody>
                  <a:tcPr marL="7620" marR="7620" marT="762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b">
                        <a:buNone/>
                      </a:pPr>
                      <a:r>
                        <a:rPr lang="en-MY" sz="1400" b="1" i="0" u="none" strike="noStrike" dirty="0">
                          <a:solidFill>
                            <a:srgbClr val="00B050"/>
                          </a:solidFill>
                          <a:effectLst/>
                          <a:latin typeface="+mn-lt"/>
                          <a:ea typeface="+mn-ea"/>
                          <a:cs typeface="+mn-cs"/>
                        </a:rPr>
                        <a:t>+6.35</a:t>
                      </a: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229265651"/>
                  </a:ext>
                </a:extLst>
              </a:tr>
              <a:tr h="413949">
                <a:tc>
                  <a:txBody>
                    <a:bodyPr/>
                    <a:lstStyle/>
                    <a:p>
                      <a:pPr algn="l" fontAlgn="b"/>
                      <a:r>
                        <a:rPr lang="en-MY" sz="1400" b="0" i="0" u="none" strike="noStrike" dirty="0">
                          <a:solidFill>
                            <a:srgbClr val="000000"/>
                          </a:solidFill>
                          <a:effectLst/>
                          <a:latin typeface="+mn-lt"/>
                        </a:rPr>
                        <a:t>Phillip Pearl Fund</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400" b="0" i="0" u="none" strike="noStrike" dirty="0">
                          <a:solidFill>
                            <a:srgbClr val="000000"/>
                          </a:solidFill>
                          <a:effectLst/>
                          <a:latin typeface="+mn-lt"/>
                        </a:rPr>
                        <a:t>Equity Malaysia Sm&amp;Mid Cap</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MY" sz="1400" b="0" i="0" u="none" strike="noStrike" dirty="0">
                          <a:solidFill>
                            <a:srgbClr val="000000"/>
                          </a:solidFill>
                          <a:effectLst/>
                          <a:latin typeface="+mn-lt"/>
                        </a:rPr>
                        <a:t>6/1/1997</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fontAlgn="b">
                        <a:buNone/>
                      </a:pPr>
                      <a:r>
                        <a:rPr lang="en-MY" sz="1400" b="0" i="0" u="none" strike="noStrike" dirty="0">
                          <a:solidFill>
                            <a:srgbClr val="000000"/>
                          </a:solidFill>
                          <a:effectLst/>
                          <a:latin typeface="Calibri" panose="020F0502020204030204" pitchFamily="34" charset="0"/>
                          <a:ea typeface="+mn-ea"/>
                          <a:cs typeface="+mn-cs"/>
                        </a:rPr>
                        <a:t>41</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fontAlgn="b"/>
                      <a:r>
                        <a:rPr lang="en-MY" sz="1400" b="1" i="0" u="none" strike="noStrike" dirty="0">
                          <a:solidFill>
                            <a:srgbClr val="00B050"/>
                          </a:solidFill>
                          <a:effectLst/>
                          <a:latin typeface="+mn-lt"/>
                          <a:ea typeface="+mn-ea"/>
                          <a:cs typeface="+mn-cs"/>
                        </a:rPr>
                        <a:t>+3.72</a:t>
                      </a:r>
                    </a:p>
                  </a:txBody>
                  <a:tcPr marL="7620" marR="7620" marT="7620" marB="0" anchor="ctr">
                    <a:lnL w="12700" cmpd="sng">
                      <a:noFill/>
                    </a:lnL>
                    <a:lnR w="571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fontAlgn="b"/>
                      <a:r>
                        <a:rPr lang="en-MY" sz="1400" b="1" i="0" u="none" strike="noStrike" dirty="0">
                          <a:solidFill>
                            <a:srgbClr val="00B050"/>
                          </a:solidFill>
                          <a:effectLst/>
                          <a:latin typeface="+mn-lt"/>
                          <a:ea typeface="+mn-ea"/>
                          <a:cs typeface="+mn-cs"/>
                        </a:rPr>
                        <a:t>+20.44</a:t>
                      </a:r>
                    </a:p>
                  </a:txBody>
                  <a:tcPr marL="7620" marR="7620" marT="7620" marB="0" anchor="ctr">
                    <a:lnL w="571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fontAlgn="b">
                        <a:buNone/>
                      </a:pPr>
                      <a:r>
                        <a:rPr lang="en-MY" sz="1400" b="0" i="0" dirty="0">
                          <a:solidFill>
                            <a:schemeClr val="tx1"/>
                          </a:solidFill>
                          <a:effectLst/>
                          <a:latin typeface="+mn-lt"/>
                          <a:ea typeface="+mn-ea"/>
                          <a:cs typeface="+mn-cs"/>
                        </a:rPr>
                        <a:t>-14.49</a:t>
                      </a:r>
                      <a:endParaRPr lang="en-MY" sz="1400" b="0" i="0" u="none" strike="noStrike" dirty="0">
                        <a:solidFill>
                          <a:schemeClr val="tx1"/>
                        </a:solidFill>
                        <a:effectLst/>
                        <a:latin typeface="+mn-lt"/>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fontAlgn="b">
                        <a:buNone/>
                      </a:pPr>
                      <a:r>
                        <a:rPr lang="en-MY" sz="1400" b="1" i="0" u="none" strike="noStrike" dirty="0">
                          <a:solidFill>
                            <a:srgbClr val="00B050"/>
                          </a:solidFill>
                          <a:effectLst/>
                          <a:latin typeface="+mn-lt"/>
                          <a:ea typeface="+mn-ea"/>
                          <a:cs typeface="+mn-cs"/>
                        </a:rPr>
                        <a:t>+6.29</a:t>
                      </a: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3031663"/>
                  </a:ext>
                </a:extLst>
              </a:tr>
              <a:tr h="210606">
                <a:tc>
                  <a:txBody>
                    <a:bodyPr/>
                    <a:lstStyle/>
                    <a:p>
                      <a:pPr algn="l" fontAlgn="b"/>
                      <a:r>
                        <a:rPr lang="en-MY" sz="1400" b="0" i="0" u="none" strike="noStrike" dirty="0">
                          <a:solidFill>
                            <a:srgbClr val="000000"/>
                          </a:solidFill>
                          <a:effectLst/>
                          <a:latin typeface="+mn-lt"/>
                        </a:rPr>
                        <a:t>Phillip Recovery Fund</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n-MY" sz="1400" b="0" i="0" u="none" strike="noStrike" dirty="0">
                          <a:solidFill>
                            <a:srgbClr val="000000"/>
                          </a:solidFill>
                          <a:effectLst/>
                          <a:latin typeface="+mn-lt"/>
                        </a:rPr>
                        <a:t>Equity Malaysia</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MY" sz="1400" b="0" i="0" u="none" strike="noStrike" dirty="0">
                          <a:solidFill>
                            <a:srgbClr val="000000"/>
                          </a:solidFill>
                          <a:effectLst/>
                          <a:latin typeface="+mn-lt"/>
                        </a:rPr>
                        <a:t>15/4/1999</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b">
                        <a:buNone/>
                      </a:pPr>
                      <a:r>
                        <a:rPr lang="en-MY" sz="1400" b="0" i="0" u="none" strike="noStrike" dirty="0">
                          <a:solidFill>
                            <a:srgbClr val="000000"/>
                          </a:solidFill>
                          <a:effectLst/>
                          <a:latin typeface="Calibri" panose="020F0502020204030204" pitchFamily="34" charset="0"/>
                          <a:ea typeface="+mn-ea"/>
                          <a:cs typeface="+mn-cs"/>
                        </a:rPr>
                        <a:t>15</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b"/>
                      <a:r>
                        <a:rPr lang="en-MY" sz="1400" b="1" i="0" u="none" strike="noStrike" dirty="0">
                          <a:solidFill>
                            <a:srgbClr val="00B050"/>
                          </a:solidFill>
                          <a:effectLst/>
                          <a:latin typeface="+mn-lt"/>
                          <a:ea typeface="+mn-ea"/>
                          <a:cs typeface="+mn-cs"/>
                        </a:rPr>
                        <a:t>+4.03</a:t>
                      </a:r>
                    </a:p>
                  </a:txBody>
                  <a:tcPr marL="7620" marR="7620" marT="7620" marB="0" anchor="ctr">
                    <a:lnL w="12700" cmpd="sng">
                      <a:noFill/>
                    </a:lnL>
                    <a:lnR w="571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b"/>
                      <a:r>
                        <a:rPr lang="en-MY" sz="1400" b="1" i="0" u="none" strike="noStrike" dirty="0">
                          <a:solidFill>
                            <a:srgbClr val="00B050"/>
                          </a:solidFill>
                          <a:effectLst/>
                          <a:latin typeface="+mn-lt"/>
                          <a:ea typeface="+mn-ea"/>
                          <a:cs typeface="+mn-cs"/>
                        </a:rPr>
                        <a:t>+16.30</a:t>
                      </a:r>
                    </a:p>
                  </a:txBody>
                  <a:tcPr marL="7620" marR="7620" marT="7620" marB="0" anchor="ctr">
                    <a:lnL w="571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b">
                        <a:buNone/>
                      </a:pPr>
                      <a:r>
                        <a:rPr lang="en-MY" sz="1400" b="1" i="0" dirty="0">
                          <a:solidFill>
                            <a:srgbClr val="00B050"/>
                          </a:solidFill>
                          <a:effectLst/>
                          <a:latin typeface="+mn-lt"/>
                          <a:ea typeface="+mn-ea"/>
                          <a:cs typeface="+mn-cs"/>
                        </a:rPr>
                        <a:t>+1.53</a:t>
                      </a:r>
                      <a:endParaRPr lang="en-MY" sz="1400" b="1" i="0" u="none" strike="noStrike" dirty="0">
                        <a:solidFill>
                          <a:srgbClr val="00B050"/>
                        </a:solidFill>
                        <a:effectLst/>
                        <a:latin typeface="+mn-lt"/>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b">
                        <a:buNone/>
                      </a:pPr>
                      <a:r>
                        <a:rPr lang="en-MY" sz="1400" b="1" i="0" u="none" strike="noStrike" dirty="0">
                          <a:solidFill>
                            <a:srgbClr val="00B050"/>
                          </a:solidFill>
                          <a:effectLst/>
                          <a:latin typeface="+mn-lt"/>
                          <a:ea typeface="+mn-ea"/>
                          <a:cs typeface="+mn-cs"/>
                        </a:rPr>
                        <a:t>+0.61</a:t>
                      </a: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548990314"/>
                  </a:ext>
                </a:extLst>
              </a:tr>
              <a:tr h="210606">
                <a:tc>
                  <a:txBody>
                    <a:bodyPr/>
                    <a:lstStyle/>
                    <a:p>
                      <a:pPr algn="l" fontAlgn="b"/>
                      <a:r>
                        <a:rPr lang="en-MY" sz="1400" b="0" i="0" u="none" strike="noStrike" dirty="0">
                          <a:solidFill>
                            <a:srgbClr val="000000"/>
                          </a:solidFill>
                          <a:effectLst/>
                          <a:latin typeface="+mn-lt"/>
                        </a:rPr>
                        <a:t>Phillip Dana Murni </a:t>
                      </a:r>
                      <a:r>
                        <a:rPr lang="en-US" sz="1400" dirty="0">
                          <a:solidFill>
                            <a:srgbClr val="00B050"/>
                          </a:solidFill>
                          <a:latin typeface="+mn-lt"/>
                        </a:rPr>
                        <a:t>*</a:t>
                      </a:r>
                      <a:endParaRPr lang="en-MY" sz="1400" b="0" i="0" u="none" strike="noStrike" dirty="0">
                        <a:solidFill>
                          <a:srgbClr val="000000"/>
                        </a:solidFill>
                        <a:effectLst/>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MY" sz="1400" b="0" i="0" u="none" strike="noStrike" dirty="0">
                          <a:solidFill>
                            <a:srgbClr val="000000"/>
                          </a:solidFill>
                          <a:effectLst/>
                          <a:latin typeface="+mn-lt"/>
                        </a:rPr>
                        <a:t>Bond MYR</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MY" sz="1400" b="0" i="0" u="none" strike="noStrike" dirty="0">
                          <a:solidFill>
                            <a:srgbClr val="000000"/>
                          </a:solidFill>
                          <a:effectLst/>
                          <a:latin typeface="+mn-lt"/>
                        </a:rPr>
                        <a:t>25/3/2003</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fontAlgn="b">
                        <a:buNone/>
                      </a:pPr>
                      <a:r>
                        <a:rPr lang="en-MY" sz="1400" b="0" i="0" u="none" strike="noStrike" dirty="0">
                          <a:solidFill>
                            <a:srgbClr val="000000"/>
                          </a:solidFill>
                          <a:effectLst/>
                          <a:latin typeface="Calibri" panose="020F0502020204030204" pitchFamily="34" charset="0"/>
                          <a:ea typeface="+mn-ea"/>
                          <a:cs typeface="+mn-cs"/>
                        </a:rPr>
                        <a:t>17</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MY" sz="1400" b="1" i="0" u="none" strike="noStrike" dirty="0">
                          <a:solidFill>
                            <a:srgbClr val="00B050"/>
                          </a:solidFill>
                          <a:effectLst/>
                          <a:latin typeface="+mn-lt"/>
                        </a:rPr>
                        <a:t>+5.50</a:t>
                      </a:r>
                    </a:p>
                  </a:txBody>
                  <a:tcPr marL="7620" marR="7620" marT="7620" marB="0" anchor="ctr">
                    <a:lnL w="12700" cmpd="sng">
                      <a:noFill/>
                    </a:lnL>
                    <a:lnR w="571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fontAlgn="b"/>
                      <a:r>
                        <a:rPr lang="en-MY" sz="1400" b="1" i="0" u="none" strike="noStrike" dirty="0">
                          <a:solidFill>
                            <a:srgbClr val="00B050"/>
                          </a:solidFill>
                          <a:effectLst/>
                          <a:latin typeface="+mn-lt"/>
                          <a:ea typeface="+mn-ea"/>
                          <a:cs typeface="+mn-cs"/>
                        </a:rPr>
                        <a:t>+3.43</a:t>
                      </a:r>
                    </a:p>
                  </a:txBody>
                  <a:tcPr marL="7620" marR="7620" marT="7620" marB="0" anchor="ctr">
                    <a:lnL w="571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fontAlgn="b">
                        <a:buNone/>
                      </a:pPr>
                      <a:r>
                        <a:rPr lang="en-MY" sz="1400" b="1" i="0" u="none" strike="noStrike" dirty="0">
                          <a:solidFill>
                            <a:srgbClr val="00B050"/>
                          </a:solidFill>
                          <a:effectLst/>
                          <a:latin typeface="+mn-lt"/>
                          <a:ea typeface="+mn-ea"/>
                          <a:cs typeface="+mn-cs"/>
                        </a:rPr>
                        <a:t>+3.95</a:t>
                      </a:r>
                    </a:p>
                  </a:txBody>
                  <a:tcPr marL="7620" marR="7620" marT="762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fontAlgn="b">
                        <a:buNone/>
                      </a:pPr>
                      <a:r>
                        <a:rPr lang="en-MY" sz="1400" b="1" i="0" u="none" strike="noStrike" dirty="0">
                          <a:solidFill>
                            <a:srgbClr val="00B050"/>
                          </a:solidFill>
                          <a:effectLst/>
                          <a:latin typeface="+mn-lt"/>
                          <a:ea typeface="+mn-ea"/>
                          <a:cs typeface="+mn-cs"/>
                        </a:rPr>
                        <a:t>+1.16</a:t>
                      </a: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7592295"/>
                  </a:ext>
                </a:extLst>
              </a:tr>
              <a:tr h="413949">
                <a:tc>
                  <a:txBody>
                    <a:bodyPr/>
                    <a:lstStyle/>
                    <a:p>
                      <a:pPr algn="l" fontAlgn="b"/>
                      <a:r>
                        <a:rPr lang="en-MY" sz="1400" b="0" i="0" u="none" strike="noStrike" dirty="0">
                          <a:solidFill>
                            <a:srgbClr val="000000"/>
                          </a:solidFill>
                          <a:effectLst/>
                          <a:latin typeface="+mn-lt"/>
                        </a:rPr>
                        <a:t>Phillip SELECT Balance Fund</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n-MY" sz="1400" b="0" i="0" u="none" strike="noStrike" dirty="0">
                          <a:solidFill>
                            <a:srgbClr val="000000"/>
                          </a:solidFill>
                          <a:effectLst/>
                          <a:latin typeface="+mn-lt"/>
                        </a:rPr>
                        <a:t>Mixed Asset MYR Bal - Malaysia</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MY" sz="1400" b="0" i="0" u="none" strike="noStrike" dirty="0">
                          <a:solidFill>
                            <a:srgbClr val="000000"/>
                          </a:solidFill>
                          <a:effectLst/>
                          <a:latin typeface="+mn-lt"/>
                        </a:rPr>
                        <a:t>11/8/2003</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b">
                        <a:buNone/>
                      </a:pPr>
                      <a:r>
                        <a:rPr lang="en-MY" sz="1400" b="0" i="0" u="none" strike="noStrike" dirty="0">
                          <a:solidFill>
                            <a:srgbClr val="000000"/>
                          </a:solidFill>
                          <a:effectLst/>
                          <a:latin typeface="Calibri" panose="020F0502020204030204" pitchFamily="34" charset="0"/>
                          <a:ea typeface="+mn-ea"/>
                          <a:cs typeface="+mn-cs"/>
                        </a:rPr>
                        <a:t>25</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MY" sz="1400" b="1" i="0" u="none" strike="noStrike" dirty="0">
                          <a:solidFill>
                            <a:srgbClr val="00B050"/>
                          </a:solidFill>
                          <a:effectLst/>
                          <a:latin typeface="+mn-lt"/>
                        </a:rPr>
                        <a:t>+5.17</a:t>
                      </a:r>
                    </a:p>
                  </a:txBody>
                  <a:tcPr marL="7620" marR="7620" marT="7620" marB="0" anchor="ctr">
                    <a:lnL w="12700" cmpd="sng">
                      <a:noFill/>
                    </a:lnL>
                    <a:lnR w="571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b"/>
                      <a:r>
                        <a:rPr lang="en-MY" sz="1400" b="1" i="0" u="none" strike="noStrike" dirty="0">
                          <a:solidFill>
                            <a:srgbClr val="00B050"/>
                          </a:solidFill>
                          <a:effectLst/>
                          <a:latin typeface="+mn-lt"/>
                          <a:ea typeface="+mn-ea"/>
                          <a:cs typeface="+mn-cs"/>
                        </a:rPr>
                        <a:t>+14.27</a:t>
                      </a:r>
                    </a:p>
                  </a:txBody>
                  <a:tcPr marL="7620" marR="7620" marT="7620" marB="0" anchor="ctr">
                    <a:lnL w="571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b">
                        <a:buNone/>
                      </a:pPr>
                      <a:r>
                        <a:rPr lang="en-MY" sz="1400" b="0" i="0" dirty="0">
                          <a:solidFill>
                            <a:schemeClr val="tx1"/>
                          </a:solidFill>
                          <a:effectLst/>
                          <a:latin typeface="+mn-lt"/>
                          <a:ea typeface="+mn-ea"/>
                          <a:cs typeface="+mn-cs"/>
                        </a:rPr>
                        <a:t>-2.29</a:t>
                      </a:r>
                      <a:endParaRPr lang="en-MY" sz="1400" b="0" i="0" u="none" strike="noStrike" dirty="0">
                        <a:solidFill>
                          <a:schemeClr val="tx1"/>
                        </a:solidFill>
                        <a:effectLst/>
                        <a:latin typeface="+mn-lt"/>
                        <a:ea typeface="+mn-ea"/>
                        <a:cs typeface="+mn-cs"/>
                      </a:endParaRPr>
                    </a:p>
                  </a:txBody>
                  <a:tcPr marL="7620" marR="7620" marT="762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b">
                        <a:buNone/>
                      </a:pPr>
                      <a:r>
                        <a:rPr lang="en-MY" sz="1400" b="1" i="0" u="none" strike="noStrike" dirty="0">
                          <a:solidFill>
                            <a:srgbClr val="00B050"/>
                          </a:solidFill>
                          <a:effectLst/>
                          <a:latin typeface="+mn-lt"/>
                          <a:ea typeface="+mn-ea"/>
                          <a:cs typeface="+mn-cs"/>
                        </a:rPr>
                        <a:t>+3.57</a:t>
                      </a: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284629711"/>
                  </a:ext>
                </a:extLst>
              </a:tr>
              <a:tr h="210606">
                <a:tc>
                  <a:txBody>
                    <a:bodyPr/>
                    <a:lstStyle/>
                    <a:p>
                      <a:pPr algn="l" fontAlgn="b"/>
                      <a:r>
                        <a:rPr lang="en-US" sz="1400" b="1" i="0" u="sng" strike="noStrike" dirty="0">
                          <a:solidFill>
                            <a:srgbClr val="000000"/>
                          </a:solidFill>
                          <a:effectLst/>
                          <a:latin typeface="+mn-lt"/>
                        </a:rPr>
                        <a:t>Foreign</a:t>
                      </a:r>
                      <a:endParaRPr lang="en-MY" sz="1400" b="1" i="0" u="sng" strike="noStrike" dirty="0">
                        <a:solidFill>
                          <a:srgbClr val="000000"/>
                        </a:solidFill>
                        <a:effectLst/>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endParaRPr lang="en-MY" sz="1400" b="0" i="0" u="none" strike="noStrike" dirty="0">
                        <a:solidFill>
                          <a:srgbClr val="000000"/>
                        </a:solidFill>
                        <a:effectLst/>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endParaRPr lang="en-MY" sz="1400" b="0" i="0" u="none" strike="noStrike" dirty="0">
                        <a:solidFill>
                          <a:srgbClr val="000000"/>
                        </a:solidFill>
                        <a:effectLst/>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fontAlgn="b"/>
                      <a:endParaRPr lang="en-MY" sz="1400" b="0" i="0" u="none" strike="noStrike" dirty="0">
                        <a:solidFill>
                          <a:srgbClr val="000000"/>
                        </a:solidFill>
                        <a:effectLst/>
                        <a:latin typeface="Calibri" panose="020F0502020204030204" pitchFamily="34" charset="0"/>
                        <a:ea typeface="+mn-ea"/>
                        <a:cs typeface="+mn-cs"/>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endParaRPr lang="en-MY" sz="1400" b="1" i="0" u="none" strike="noStrike" dirty="0">
                        <a:solidFill>
                          <a:srgbClr val="00B050"/>
                        </a:solidFill>
                        <a:effectLst/>
                        <a:latin typeface="+mn-lt"/>
                      </a:endParaRPr>
                    </a:p>
                  </a:txBody>
                  <a:tcPr marL="7620" marR="7620" marT="7620" marB="0" anchor="ctr">
                    <a:lnL w="12700" cmpd="sng">
                      <a:noFill/>
                    </a:lnL>
                    <a:lnR w="571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fontAlgn="b"/>
                      <a:endParaRPr lang="en-MY" sz="1400" b="1" i="0" u="none" strike="noStrike" dirty="0">
                        <a:solidFill>
                          <a:srgbClr val="00B050"/>
                        </a:solidFill>
                        <a:effectLst/>
                        <a:latin typeface="+mn-lt"/>
                        <a:ea typeface="+mn-ea"/>
                        <a:cs typeface="+mn-cs"/>
                      </a:endParaRPr>
                    </a:p>
                  </a:txBody>
                  <a:tcPr marL="7620" marR="7620" marT="7620" marB="0" anchor="ctr">
                    <a:lnL w="571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endParaRPr lang="en-MY" sz="1400" b="0" i="0" u="none" strike="noStrike" dirty="0">
                        <a:solidFill>
                          <a:srgbClr val="000000"/>
                        </a:solidFill>
                        <a:effectLst/>
                        <a:latin typeface="+mn-lt"/>
                      </a:endParaRPr>
                    </a:p>
                  </a:txBody>
                  <a:tcPr marL="7620" marR="7620" marT="762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endParaRPr lang="en-MY" sz="1400" b="0" i="0" u="none" strike="noStrike" dirty="0">
                        <a:solidFill>
                          <a:srgbClr val="000000"/>
                        </a:solidFill>
                        <a:effectLst/>
                        <a:latin typeface="+mn-lt"/>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689713"/>
                  </a:ext>
                </a:extLst>
              </a:tr>
              <a:tr h="413949">
                <a:tc>
                  <a:txBody>
                    <a:bodyPr/>
                    <a:lstStyle/>
                    <a:p>
                      <a:pPr algn="l" fontAlgn="b"/>
                      <a:r>
                        <a:rPr lang="en-MY" sz="1400" b="0" i="0" u="none" strike="noStrike" dirty="0">
                          <a:solidFill>
                            <a:srgbClr val="000000"/>
                          </a:solidFill>
                          <a:effectLst/>
                          <a:latin typeface="+mn-lt"/>
                        </a:rPr>
                        <a:t>Phillip Dana </a:t>
                      </a:r>
                      <a:r>
                        <a:rPr lang="en-MY" sz="1400" b="0" i="0" u="none" strike="noStrike" dirty="0" err="1">
                          <a:solidFill>
                            <a:srgbClr val="000000"/>
                          </a:solidFill>
                          <a:effectLst/>
                          <a:latin typeface="+mn-lt"/>
                        </a:rPr>
                        <a:t>Dividen</a:t>
                      </a:r>
                      <a:r>
                        <a:rPr lang="en-MY" sz="1400" b="0" i="0" u="none" strike="noStrike" dirty="0">
                          <a:solidFill>
                            <a:srgbClr val="000000"/>
                          </a:solidFill>
                          <a:effectLst/>
                          <a:latin typeface="+mn-lt"/>
                        </a:rPr>
                        <a:t> </a:t>
                      </a:r>
                      <a:r>
                        <a:rPr lang="en-US" sz="1400" dirty="0">
                          <a:solidFill>
                            <a:srgbClr val="00B050"/>
                          </a:solidFill>
                          <a:latin typeface="+mn-lt"/>
                        </a:rPr>
                        <a:t>*</a:t>
                      </a:r>
                    </a:p>
                    <a:p>
                      <a:pPr algn="l" fontAlgn="b"/>
                      <a:r>
                        <a:rPr lang="en-US" sz="1400" b="1" i="0" u="none" strike="noStrike" dirty="0">
                          <a:solidFill>
                            <a:schemeClr val="tx1"/>
                          </a:solidFill>
                          <a:effectLst/>
                          <a:latin typeface="+mn-lt"/>
                        </a:rPr>
                        <a:t>(Merged w/ Dana Aman)</a:t>
                      </a:r>
                      <a:endParaRPr lang="en-MY" sz="1400" b="1" i="0" u="none" strike="noStrike" dirty="0">
                        <a:solidFill>
                          <a:schemeClr val="tx1"/>
                        </a:solidFill>
                        <a:effectLst/>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n-MY" sz="1400" b="0" i="0" u="none" strike="noStrike" dirty="0">
                          <a:solidFill>
                            <a:srgbClr val="000000"/>
                          </a:solidFill>
                          <a:effectLst/>
                          <a:latin typeface="+mn-lt"/>
                        </a:rPr>
                        <a:t>Equity Global Income</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MY" sz="1400" b="0" i="0" u="none" strike="noStrike" dirty="0">
                          <a:solidFill>
                            <a:srgbClr val="000000"/>
                          </a:solidFill>
                          <a:effectLst/>
                          <a:latin typeface="+mn-lt"/>
                        </a:rPr>
                        <a:t>26/7/2007</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b">
                        <a:buNone/>
                      </a:pPr>
                      <a:r>
                        <a:rPr lang="en-MY" sz="1400" b="0" i="0" u="none" strike="noStrike" dirty="0">
                          <a:solidFill>
                            <a:srgbClr val="000000"/>
                          </a:solidFill>
                          <a:effectLst/>
                          <a:latin typeface="Calibri" panose="020F0502020204030204" pitchFamily="34" charset="0"/>
                          <a:ea typeface="+mn-ea"/>
                          <a:cs typeface="+mn-cs"/>
                        </a:rPr>
                        <a:t>3</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MY" sz="1400" b="1" i="0" u="none" strike="noStrike" dirty="0">
                          <a:solidFill>
                            <a:srgbClr val="00B050"/>
                          </a:solidFill>
                          <a:effectLst/>
                          <a:latin typeface="+mn-lt"/>
                        </a:rPr>
                        <a:t>+</a:t>
                      </a:r>
                      <a:r>
                        <a:rPr lang="en-MY" sz="1400" b="1" i="0" u="none" strike="noStrike" dirty="0">
                          <a:solidFill>
                            <a:srgbClr val="00B050"/>
                          </a:solidFill>
                          <a:effectLst/>
                          <a:latin typeface="+mn-lt"/>
                          <a:ea typeface="+mn-ea"/>
                          <a:cs typeface="+mn-cs"/>
                        </a:rPr>
                        <a:t>20.30</a:t>
                      </a:r>
                    </a:p>
                  </a:txBody>
                  <a:tcPr marL="7620" marR="7620" marT="7620" marB="0" anchor="ctr">
                    <a:lnL w="12700" cmpd="sng">
                      <a:noFill/>
                    </a:lnL>
                    <a:lnR w="571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b"/>
                      <a:r>
                        <a:rPr lang="en-MY" sz="1400" b="1" i="0" u="none" strike="noStrike" dirty="0">
                          <a:solidFill>
                            <a:srgbClr val="00B050"/>
                          </a:solidFill>
                          <a:effectLst/>
                          <a:latin typeface="+mn-lt"/>
                          <a:ea typeface="+mn-ea"/>
                          <a:cs typeface="+mn-cs"/>
                        </a:rPr>
                        <a:t>+6.88</a:t>
                      </a:r>
                    </a:p>
                  </a:txBody>
                  <a:tcPr marL="7620" marR="7620" marT="7620" marB="0" anchor="ctr">
                    <a:lnL w="571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b">
                        <a:buNone/>
                      </a:pPr>
                      <a:r>
                        <a:rPr lang="en-MY" sz="1400" b="1" i="0" u="none" strike="noStrike" dirty="0">
                          <a:solidFill>
                            <a:srgbClr val="00B050"/>
                          </a:solidFill>
                          <a:effectLst/>
                          <a:latin typeface="+mn-lt"/>
                          <a:ea typeface="+mn-ea"/>
                          <a:cs typeface="+mn-cs"/>
                        </a:rPr>
                        <a:t>+3.40</a:t>
                      </a:r>
                    </a:p>
                  </a:txBody>
                  <a:tcPr marL="7620" marR="7620" marT="762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b">
                        <a:buNone/>
                      </a:pPr>
                      <a:endParaRPr lang="en-MY" sz="1400" b="1" i="0" u="none" strike="noStrike" dirty="0">
                        <a:solidFill>
                          <a:srgbClr val="00B050"/>
                        </a:solidFill>
                        <a:effectLst/>
                        <a:latin typeface="+mn-lt"/>
                        <a:ea typeface="+mn-ea"/>
                        <a:cs typeface="+mn-cs"/>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674319279"/>
                  </a:ext>
                </a:extLst>
              </a:tr>
              <a:tr h="617292">
                <a:tc>
                  <a:txBody>
                    <a:bodyPr/>
                    <a:lstStyle/>
                    <a:p>
                      <a:pPr algn="l" fontAlgn="b"/>
                      <a:r>
                        <a:rPr lang="en-MY" sz="1400" b="0" i="0" u="none" strike="noStrike" dirty="0">
                          <a:solidFill>
                            <a:srgbClr val="000000"/>
                          </a:solidFill>
                          <a:effectLst/>
                          <a:latin typeface="+mn-lt"/>
                        </a:rPr>
                        <a:t>Phillip Global Disruptive Innovation Fund </a:t>
                      </a:r>
                      <a:r>
                        <a:rPr lang="en-MY" sz="1400" b="1" i="0" u="none" strike="noStrike" dirty="0">
                          <a:solidFill>
                            <a:srgbClr val="000000"/>
                          </a:solidFill>
                          <a:effectLst/>
                          <a:latin typeface="+mn-lt"/>
                        </a:rPr>
                        <a:t>(Merged w/ Global Stars</a:t>
                      </a:r>
                      <a:r>
                        <a:rPr lang="en-MY" sz="1400" b="0" i="0" u="none" strike="noStrike" dirty="0">
                          <a:solidFill>
                            <a:srgbClr val="000000"/>
                          </a:solidFill>
                          <a:effectLst/>
                          <a:latin typeface="+mn-lt"/>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MY" sz="1400" b="0" i="0" u="none" strike="noStrike" dirty="0">
                          <a:solidFill>
                            <a:srgbClr val="000000"/>
                          </a:solidFill>
                          <a:effectLst/>
                          <a:latin typeface="+mn-lt"/>
                        </a:rPr>
                        <a:t>Equity Global</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MY" sz="1400" b="0" i="0" u="none" strike="noStrike" dirty="0">
                          <a:solidFill>
                            <a:srgbClr val="000000"/>
                          </a:solidFill>
                          <a:effectLst/>
                          <a:latin typeface="+mn-lt"/>
                        </a:rPr>
                        <a:t>22/4/2019</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fontAlgn="b">
                        <a:buNone/>
                      </a:pPr>
                      <a:r>
                        <a:rPr lang="en-MY" sz="1400" b="0" i="0" u="none" strike="noStrike" dirty="0">
                          <a:solidFill>
                            <a:srgbClr val="000000"/>
                          </a:solidFill>
                          <a:effectLst/>
                          <a:latin typeface="Calibri" panose="020F0502020204030204" pitchFamily="34" charset="0"/>
                          <a:ea typeface="+mn-ea"/>
                          <a:cs typeface="+mn-cs"/>
                        </a:rPr>
                        <a:t>6</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MY" sz="1400" b="1" i="0" u="none" strike="noStrike" dirty="0">
                          <a:solidFill>
                            <a:srgbClr val="00B050"/>
                          </a:solidFill>
                          <a:effectLst/>
                          <a:latin typeface="+mn-lt"/>
                        </a:rPr>
                        <a:t>+9.15</a:t>
                      </a:r>
                    </a:p>
                  </a:txBody>
                  <a:tcPr marL="7620" marR="7620" marT="7620" marB="0" anchor="ctr">
                    <a:lnL w="12700" cmpd="sng">
                      <a:noFill/>
                    </a:lnL>
                    <a:lnR w="571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fontAlgn="b"/>
                      <a:r>
                        <a:rPr lang="en-MY" sz="1400" b="1" i="0" u="none" strike="noStrike" dirty="0">
                          <a:solidFill>
                            <a:srgbClr val="00B050"/>
                          </a:solidFill>
                          <a:effectLst/>
                          <a:latin typeface="+mn-lt"/>
                          <a:ea typeface="+mn-ea"/>
                          <a:cs typeface="+mn-cs"/>
                        </a:rPr>
                        <a:t>+6.54</a:t>
                      </a:r>
                    </a:p>
                  </a:txBody>
                  <a:tcPr marL="7620" marR="7620" marT="7620" marB="0" anchor="ctr">
                    <a:lnL w="571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fontAlgn="b">
                        <a:buNone/>
                      </a:pPr>
                      <a:r>
                        <a:rPr lang="en-MY" sz="1400" b="1" i="0" u="none" strike="noStrike" dirty="0">
                          <a:solidFill>
                            <a:srgbClr val="00B050"/>
                          </a:solidFill>
                          <a:effectLst/>
                          <a:latin typeface="+mn-lt"/>
                          <a:ea typeface="+mn-ea"/>
                          <a:cs typeface="+mn-cs"/>
                        </a:rPr>
                        <a:t>+12.68</a:t>
                      </a:r>
                    </a:p>
                  </a:txBody>
                  <a:tcPr marL="7620" marR="7620" marT="762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fontAlgn="b">
                        <a:buNone/>
                      </a:pPr>
                      <a:endParaRPr lang="en-MY" sz="1400" b="0" i="0" u="none" strike="noStrike" dirty="0">
                        <a:solidFill>
                          <a:schemeClr val="tx1"/>
                        </a:solidFill>
                        <a:effectLst/>
                        <a:latin typeface="+mn-lt"/>
                        <a:ea typeface="+mn-ea"/>
                        <a:cs typeface="+mn-cs"/>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4166648"/>
                  </a:ext>
                </a:extLst>
              </a:tr>
              <a:tr h="210606">
                <a:tc>
                  <a:txBody>
                    <a:bodyPr/>
                    <a:lstStyle/>
                    <a:p>
                      <a:pPr algn="l" fontAlgn="b"/>
                      <a:r>
                        <a:rPr lang="en-MY" sz="1400" b="0" i="0" u="none" strike="noStrike" dirty="0">
                          <a:solidFill>
                            <a:srgbClr val="000000"/>
                          </a:solidFill>
                          <a:effectLst/>
                          <a:latin typeface="+mn-lt"/>
                        </a:rPr>
                        <a:t>Phillip Global Stars Fund</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n-MY" sz="1400" b="0" i="0" u="none" strike="noStrike" dirty="0">
                          <a:solidFill>
                            <a:srgbClr val="000000"/>
                          </a:solidFill>
                          <a:effectLst/>
                          <a:latin typeface="+mn-lt"/>
                        </a:rPr>
                        <a:t>Equity Global</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MY" sz="1400" b="0" i="0" u="none" strike="noStrike" dirty="0">
                          <a:solidFill>
                            <a:srgbClr val="000000"/>
                          </a:solidFill>
                          <a:effectLst/>
                          <a:latin typeface="+mn-lt"/>
                        </a:rPr>
                        <a:t>20/7/2006</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b">
                        <a:buNone/>
                      </a:pPr>
                      <a:r>
                        <a:rPr lang="en-MY" sz="1400" b="0" i="0" u="none" strike="noStrike" dirty="0">
                          <a:solidFill>
                            <a:srgbClr val="000000"/>
                          </a:solidFill>
                          <a:effectLst/>
                          <a:latin typeface="Calibri" panose="020F0502020204030204" pitchFamily="34" charset="0"/>
                          <a:ea typeface="+mn-ea"/>
                          <a:cs typeface="+mn-cs"/>
                        </a:rPr>
                        <a:t>5</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MY" sz="1400" b="1" i="0" u="none" strike="noStrike" dirty="0">
                          <a:solidFill>
                            <a:srgbClr val="00B050"/>
                          </a:solidFill>
                          <a:effectLst/>
                          <a:latin typeface="+mn-lt"/>
                        </a:rPr>
                        <a:t>+26.60</a:t>
                      </a:r>
                    </a:p>
                  </a:txBody>
                  <a:tcPr marL="7620" marR="7620" marT="7620" marB="0" anchor="ctr">
                    <a:lnL w="12700" cmpd="sng">
                      <a:noFill/>
                    </a:lnL>
                    <a:lnR w="571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b"/>
                      <a:r>
                        <a:rPr lang="en-MY" sz="1400" b="1" i="0" u="none" strike="noStrike" dirty="0">
                          <a:solidFill>
                            <a:srgbClr val="00B050"/>
                          </a:solidFill>
                          <a:effectLst/>
                          <a:latin typeface="+mn-lt"/>
                          <a:ea typeface="+mn-ea"/>
                          <a:cs typeface="+mn-cs"/>
                        </a:rPr>
                        <a:t>+9.06</a:t>
                      </a:r>
                    </a:p>
                  </a:txBody>
                  <a:tcPr marL="7620" marR="7620" marT="7620" marB="0" anchor="ctr">
                    <a:lnL w="571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b">
                        <a:buNone/>
                      </a:pPr>
                      <a:r>
                        <a:rPr lang="en-MY" sz="1400" b="1" i="0" u="none" strike="noStrike" dirty="0">
                          <a:solidFill>
                            <a:srgbClr val="00B050"/>
                          </a:solidFill>
                          <a:effectLst/>
                          <a:latin typeface="+mn-lt"/>
                          <a:ea typeface="+mn-ea"/>
                          <a:cs typeface="+mn-cs"/>
                        </a:rPr>
                        <a:t>+14.68</a:t>
                      </a:r>
                    </a:p>
                  </a:txBody>
                  <a:tcPr marL="7620" marR="7620" marT="762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b">
                        <a:buNone/>
                      </a:pPr>
                      <a:r>
                        <a:rPr lang="en-MY" sz="1400" b="1" i="0" u="none" strike="noStrike" dirty="0">
                          <a:solidFill>
                            <a:srgbClr val="00B050"/>
                          </a:solidFill>
                          <a:effectLst/>
                          <a:latin typeface="+mn-lt"/>
                          <a:ea typeface="+mn-ea"/>
                          <a:cs typeface="+mn-cs"/>
                        </a:rPr>
                        <a:t>+13.35</a:t>
                      </a: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51522660"/>
                  </a:ext>
                </a:extLst>
              </a:tr>
              <a:tr h="413949">
                <a:tc>
                  <a:txBody>
                    <a:bodyPr/>
                    <a:lstStyle/>
                    <a:p>
                      <a:pPr algn="l" fontAlgn="b"/>
                      <a:r>
                        <a:rPr lang="en-MY" sz="1400" b="0" i="0" u="none" strike="noStrike" dirty="0">
                          <a:solidFill>
                            <a:srgbClr val="000000"/>
                          </a:solidFill>
                          <a:effectLst/>
                          <a:latin typeface="+mn-lt"/>
                        </a:rPr>
                        <a:t>Phillip AsiaPac Income Fund</a:t>
                      </a:r>
                    </a:p>
                    <a:p>
                      <a:pPr algn="l" fontAlgn="b"/>
                      <a:r>
                        <a:rPr lang="en-MY" sz="1400" b="1" i="0" u="none" strike="noStrike" dirty="0">
                          <a:solidFill>
                            <a:srgbClr val="000000"/>
                          </a:solidFill>
                          <a:effectLst/>
                          <a:latin typeface="+mn-lt"/>
                        </a:rPr>
                        <a:t>(Merged w/ SELECT Balance)</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MY" sz="1400" b="0" i="0" u="none" strike="noStrike" dirty="0">
                          <a:solidFill>
                            <a:srgbClr val="000000"/>
                          </a:solidFill>
                          <a:effectLst/>
                          <a:latin typeface="+mn-lt"/>
                        </a:rPr>
                        <a:t>Mixed Asset MYR Bal - Global</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MY" sz="1400" b="0" i="0" u="none" strike="noStrike" dirty="0">
                          <a:solidFill>
                            <a:srgbClr val="000000"/>
                          </a:solidFill>
                          <a:effectLst/>
                          <a:latin typeface="+mn-lt"/>
                        </a:rPr>
                        <a:t>28/11/2006</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fontAlgn="b">
                        <a:buNone/>
                      </a:pPr>
                      <a:r>
                        <a:rPr lang="en-MY" sz="1400" b="0" i="0" u="none" strike="noStrike" dirty="0">
                          <a:solidFill>
                            <a:srgbClr val="000000"/>
                          </a:solidFill>
                          <a:effectLst/>
                          <a:latin typeface="Calibri" panose="020F0502020204030204" pitchFamily="34" charset="0"/>
                          <a:ea typeface="+mn-ea"/>
                          <a:cs typeface="+mn-cs"/>
                        </a:rPr>
                        <a:t>7</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MY" sz="1400" b="0" i="0" u="none" strike="noStrike" dirty="0">
                          <a:solidFill>
                            <a:srgbClr val="000000"/>
                          </a:solidFill>
                          <a:effectLst/>
                          <a:latin typeface="+mn-lt"/>
                        </a:rPr>
                        <a:t>-0.49</a:t>
                      </a:r>
                    </a:p>
                  </a:txBody>
                  <a:tcPr marL="7620" marR="7620" marT="7620" marB="0" anchor="ctr">
                    <a:lnL w="12700" cmpd="sng">
                      <a:noFill/>
                    </a:lnL>
                    <a:lnR w="571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fontAlgn="b"/>
                      <a:r>
                        <a:rPr lang="en-MY" sz="1400" b="1" i="0" u="none" strike="noStrike" dirty="0">
                          <a:solidFill>
                            <a:srgbClr val="00B050"/>
                          </a:solidFill>
                          <a:effectLst/>
                          <a:latin typeface="+mn-lt"/>
                          <a:ea typeface="+mn-ea"/>
                          <a:cs typeface="+mn-cs"/>
                        </a:rPr>
                        <a:t>+7.52</a:t>
                      </a:r>
                    </a:p>
                  </a:txBody>
                  <a:tcPr marL="7620" marR="7620" marT="7620" marB="0" anchor="ctr">
                    <a:lnL w="571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fontAlgn="b">
                        <a:buNone/>
                      </a:pPr>
                      <a:r>
                        <a:rPr lang="en-MY" sz="1400" b="1" i="0" u="none" strike="noStrike" dirty="0">
                          <a:solidFill>
                            <a:srgbClr val="00B050"/>
                          </a:solidFill>
                          <a:effectLst/>
                          <a:latin typeface="+mn-lt"/>
                          <a:ea typeface="+mn-ea"/>
                          <a:cs typeface="+mn-cs"/>
                        </a:rPr>
                        <a:t>+8.27</a:t>
                      </a:r>
                    </a:p>
                  </a:txBody>
                  <a:tcPr marL="7620" marR="7620" marT="762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fontAlgn="b">
                        <a:buNone/>
                      </a:pPr>
                      <a:endParaRPr lang="en-MY" sz="1400" b="0" i="0" u="none" strike="noStrike" dirty="0">
                        <a:solidFill>
                          <a:schemeClr val="tx1"/>
                        </a:solidFill>
                        <a:effectLst/>
                        <a:latin typeface="+mn-lt"/>
                        <a:ea typeface="+mn-ea"/>
                        <a:cs typeface="+mn-cs"/>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1919709"/>
                  </a:ext>
                </a:extLst>
              </a:tr>
              <a:tr h="413949">
                <a:tc>
                  <a:txBody>
                    <a:bodyPr/>
                    <a:lstStyle/>
                    <a:p>
                      <a:pPr algn="l" fontAlgn="b"/>
                      <a:r>
                        <a:rPr lang="en-MY" sz="1400" b="0" i="0" u="none" strike="noStrike" dirty="0">
                          <a:solidFill>
                            <a:srgbClr val="000000"/>
                          </a:solidFill>
                          <a:effectLst/>
                          <a:latin typeface="+mn-lt"/>
                        </a:rPr>
                        <a:t>Phillip Focus China Fund</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en-MY" sz="1400" b="0" i="0" u="none" strike="noStrike" dirty="0">
                          <a:solidFill>
                            <a:srgbClr val="000000"/>
                          </a:solidFill>
                          <a:effectLst/>
                          <a:latin typeface="+mn-lt"/>
                        </a:rPr>
                        <a:t>Equity Greater China</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MY" sz="1400" b="0" i="0" u="none" strike="noStrike" dirty="0">
                          <a:solidFill>
                            <a:srgbClr val="000000"/>
                          </a:solidFill>
                          <a:effectLst/>
                          <a:latin typeface="+mn-lt"/>
                        </a:rPr>
                        <a:t>19/5/2009</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b">
                        <a:buNone/>
                      </a:pPr>
                      <a:r>
                        <a:rPr lang="en-MY" sz="1400" b="0" i="0" u="none" strike="noStrike" dirty="0">
                          <a:solidFill>
                            <a:srgbClr val="000000"/>
                          </a:solidFill>
                          <a:effectLst/>
                          <a:latin typeface="Calibri" panose="020F0502020204030204" pitchFamily="34" charset="0"/>
                          <a:ea typeface="+mn-ea"/>
                          <a:cs typeface="+mn-cs"/>
                        </a:rPr>
                        <a:t>11</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MY" sz="1400" b="0" i="0" u="none" strike="noStrike" dirty="0">
                          <a:solidFill>
                            <a:srgbClr val="000000"/>
                          </a:solidFill>
                          <a:effectLst/>
                          <a:latin typeface="+mn-lt"/>
                        </a:rPr>
                        <a:t>-16.41</a:t>
                      </a:r>
                    </a:p>
                  </a:txBody>
                  <a:tcPr marL="7620" marR="7620" marT="7620" marB="0" anchor="ctr">
                    <a:lnL w="12700" cmpd="sng">
                      <a:noFill/>
                    </a:lnL>
                    <a:lnR w="571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b"/>
                      <a:r>
                        <a:rPr lang="en-MY" sz="1400" b="1" i="0" u="none" strike="noStrike" dirty="0">
                          <a:solidFill>
                            <a:srgbClr val="00B050"/>
                          </a:solidFill>
                          <a:effectLst/>
                          <a:latin typeface="+mn-lt"/>
                          <a:ea typeface="+mn-ea"/>
                          <a:cs typeface="+mn-cs"/>
                        </a:rPr>
                        <a:t>+16.67</a:t>
                      </a:r>
                    </a:p>
                  </a:txBody>
                  <a:tcPr marL="7620" marR="7620" marT="7620" marB="0" anchor="ctr">
                    <a:lnL w="571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b">
                        <a:buNone/>
                      </a:pPr>
                      <a:r>
                        <a:rPr lang="en-MY" sz="1400" b="1" i="0" u="none" strike="noStrike" dirty="0">
                          <a:solidFill>
                            <a:srgbClr val="00B050"/>
                          </a:solidFill>
                          <a:effectLst/>
                          <a:latin typeface="+mn-lt"/>
                          <a:ea typeface="+mn-ea"/>
                          <a:cs typeface="+mn-cs"/>
                        </a:rPr>
                        <a:t>+16.40</a:t>
                      </a:r>
                    </a:p>
                  </a:txBody>
                  <a:tcPr marL="7620" marR="7620" marT="762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fontAlgn="b">
                        <a:buNone/>
                      </a:pPr>
                      <a:r>
                        <a:rPr lang="en-MY" sz="1400" b="1" i="0" u="none" strike="noStrike" dirty="0">
                          <a:solidFill>
                            <a:srgbClr val="00B050"/>
                          </a:solidFill>
                          <a:effectLst/>
                          <a:latin typeface="+mn-lt"/>
                          <a:ea typeface="+mn-ea"/>
                          <a:cs typeface="+mn-cs"/>
                        </a:rPr>
                        <a:t>+0.27</a:t>
                      </a: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231253760"/>
                  </a:ext>
                </a:extLst>
              </a:tr>
            </a:tbl>
          </a:graphicData>
        </a:graphic>
      </p:graphicFrame>
      <p:sp>
        <p:nvSpPr>
          <p:cNvPr id="4" name="TextBox 3">
            <a:extLst>
              <a:ext uri="{FF2B5EF4-FFF2-40B4-BE49-F238E27FC236}">
                <a16:creationId xmlns:a16="http://schemas.microsoft.com/office/drawing/2014/main" id="{E5DB2CA9-2730-C50C-5894-C27BF5C2131B}"/>
              </a:ext>
            </a:extLst>
          </p:cNvPr>
          <p:cNvSpPr txBox="1"/>
          <p:nvPr/>
        </p:nvSpPr>
        <p:spPr>
          <a:xfrm>
            <a:off x="369155" y="5906709"/>
            <a:ext cx="6120384" cy="461665"/>
          </a:xfrm>
          <a:prstGeom prst="rect">
            <a:avLst/>
          </a:prstGeom>
          <a:noFill/>
        </p:spPr>
        <p:txBody>
          <a:bodyPr wrap="square">
            <a:spAutoFit/>
          </a:bodyPr>
          <a:lstStyle/>
          <a:p>
            <a:r>
              <a:rPr lang="en-US" sz="1200" dirty="0"/>
              <a:t>Note: </a:t>
            </a:r>
            <a:r>
              <a:rPr lang="en-US" sz="1200" dirty="0">
                <a:solidFill>
                  <a:srgbClr val="00B050"/>
                </a:solidFill>
              </a:rPr>
              <a:t>*</a:t>
            </a:r>
            <a:r>
              <a:rPr lang="en-US" sz="1200" dirty="0"/>
              <a:t> denotes Shariah funds, </a:t>
            </a:r>
            <a:r>
              <a:rPr lang="en-MY" sz="1200" dirty="0">
                <a:latin typeface="Calibri" panose="020F0502020204030204" pitchFamily="34" charset="0"/>
                <a:ea typeface="DengXian" panose="02010600030101010101" pitchFamily="2" charset="-122"/>
                <a:cs typeface="Times New Roman" panose="02020603050405020304" pitchFamily="18" charset="0"/>
              </a:rPr>
              <a:t>Source: Lipper, </a:t>
            </a:r>
            <a:r>
              <a:rPr lang="en-US" sz="1200" dirty="0">
                <a:latin typeface="Calibri" panose="020F0502020204030204" pitchFamily="34" charset="0"/>
                <a:ea typeface="DengXian" panose="02010600030101010101" pitchFamily="2" charset="-122"/>
                <a:cs typeface="Times New Roman" panose="02020603050405020304" pitchFamily="18" charset="0"/>
              </a:rPr>
              <a:t>PCM, 30 June 2026</a:t>
            </a:r>
            <a:endParaRPr lang="en-MY" sz="1200" dirty="0"/>
          </a:p>
          <a:p>
            <a:endParaRPr lang="en-MY" sz="1200" dirty="0"/>
          </a:p>
        </p:txBody>
      </p:sp>
      <p:sp>
        <p:nvSpPr>
          <p:cNvPr id="5" name="Holder 4">
            <a:extLst>
              <a:ext uri="{FF2B5EF4-FFF2-40B4-BE49-F238E27FC236}">
                <a16:creationId xmlns:a16="http://schemas.microsoft.com/office/drawing/2014/main" id="{84B6A930-38EC-C852-F681-1E7A129E67FB}"/>
              </a:ext>
            </a:extLst>
          </p:cNvPr>
          <p:cNvSpPr>
            <a:spLocks noGrp="1"/>
          </p:cNvSpPr>
          <p:nvPr>
            <p:ph type="ftr" sz="quarter" idx="3"/>
          </p:nvPr>
        </p:nvSpPr>
        <p:spPr>
          <a:xfrm>
            <a:off x="76711" y="6266688"/>
            <a:ext cx="9928860" cy="615553"/>
          </a:xfrm>
          <a:prstGeom prst="rect">
            <a:avLst/>
          </a:prstGeom>
        </p:spPr>
        <p:txBody>
          <a:bodyPr wrap="square" lIns="0" tIns="0" rIns="0" bIns="0">
            <a:spAutoFit/>
          </a:bodyPr>
          <a:lstStyle>
            <a:lvl1pPr marL="0" indent="0" algn="l" rtl="0">
              <a:spcBef>
                <a:spcPts val="0"/>
              </a:spcBef>
              <a:spcAft>
                <a:spcPts val="0"/>
              </a:spcAft>
              <a:buNone/>
              <a:defRPr sz="800" b="0" i="0">
                <a:solidFill>
                  <a:schemeClr val="tx1"/>
                </a:solidFill>
                <a:latin typeface="Arial MT"/>
                <a:cs typeface="Arial MT"/>
              </a:defRPr>
            </a:lvl1pPr>
          </a:lstStyle>
          <a:p>
            <a:r>
              <a:rPr lang="en-US" sz="800" dirty="0">
                <a:solidFill>
                  <a:schemeClr val="dk1"/>
                </a:solidFill>
              </a:rPr>
              <a:t>@PhillipCapital 2025. All Rights Reserved. </a:t>
            </a:r>
            <a:br>
              <a:rPr lang="en-US" sz="800" dirty="0">
                <a:solidFill>
                  <a:schemeClr val="dk1"/>
                </a:solidFill>
              </a:rPr>
            </a:br>
            <a:r>
              <a:rPr lang="en-US" sz="800" dirty="0">
                <a:solidFill>
                  <a:schemeClr val="dk1"/>
                </a:solidFill>
              </a:rPr>
              <a:t>The information provided in this presentation is for general informational use and should not be considered as financial advice or a recommendation for any specific investment. It does not take into account your individual objectives, financial situation, or needs. Investments involve risks including the potential loss of the principal amount invested. Before making any investment decisions, consider seeking advice from a financial adviser. The views expressed are personal and </a:t>
            </a:r>
            <a:r>
              <a:rPr lang="en-US" sz="800" dirty="0" err="1">
                <a:solidFill>
                  <a:schemeClr val="dk1"/>
                </a:solidFill>
              </a:rPr>
              <a:t>PhillipCapital</a:t>
            </a:r>
            <a:r>
              <a:rPr lang="en-US" sz="800" dirty="0">
                <a:solidFill>
                  <a:schemeClr val="dk1"/>
                </a:solidFill>
              </a:rPr>
              <a:t> accepts no liability for any losses or damages arising from the use of this information. The information contained in this document is intended only for use during the presentation. </a:t>
            </a:r>
            <a:r>
              <a:rPr lang="en-US" sz="800" dirty="0" err="1">
                <a:solidFill>
                  <a:schemeClr val="dk1"/>
                </a:solidFill>
              </a:rPr>
              <a:t>PhillipCapital</a:t>
            </a:r>
            <a:r>
              <a:rPr lang="en-US" sz="800" dirty="0">
                <a:solidFill>
                  <a:schemeClr val="dk1"/>
                </a:solidFill>
              </a:rPr>
              <a:t> accepts no liability whatsoever with respect to the use of this document or its contents. This advertisement has not been reviewed by the Securities Commission.</a:t>
            </a:r>
          </a:p>
        </p:txBody>
      </p:sp>
      <p:graphicFrame>
        <p:nvGraphicFramePr>
          <p:cNvPr id="33" name="Table 32">
            <a:extLst>
              <a:ext uri="{FF2B5EF4-FFF2-40B4-BE49-F238E27FC236}">
                <a16:creationId xmlns:a16="http://schemas.microsoft.com/office/drawing/2014/main" id="{E5F70313-5E2C-02FF-2F0F-E62F8958AF76}"/>
              </a:ext>
            </a:extLst>
          </p:cNvPr>
          <p:cNvGraphicFramePr>
            <a:graphicFrameLocks noGrp="1"/>
          </p:cNvGraphicFramePr>
          <p:nvPr>
            <p:extLst>
              <p:ext uri="{D42A27DB-BD31-4B8C-83A1-F6EECF244321}">
                <p14:modId xmlns:p14="http://schemas.microsoft.com/office/powerpoint/2010/main" val="2680809360"/>
              </p:ext>
            </p:extLst>
          </p:nvPr>
        </p:nvGraphicFramePr>
        <p:xfrm>
          <a:off x="10720680" y="533915"/>
          <a:ext cx="1314550" cy="5372794"/>
        </p:xfrm>
        <a:graphic>
          <a:graphicData uri="http://schemas.openxmlformats.org/drawingml/2006/table">
            <a:tbl>
              <a:tblPr/>
              <a:tblGrid>
                <a:gridCol w="1314550">
                  <a:extLst>
                    <a:ext uri="{9D8B030D-6E8A-4147-A177-3AD203B41FA5}">
                      <a16:colId xmlns:a16="http://schemas.microsoft.com/office/drawing/2014/main" val="109526028"/>
                    </a:ext>
                  </a:extLst>
                </a:gridCol>
              </a:tblGrid>
              <a:tr h="5372794">
                <a:tc>
                  <a:txBody>
                    <a:bodyPr/>
                    <a:lstStyle/>
                    <a:p>
                      <a:endParaRPr lang="en-MY" dirty="0"/>
                    </a:p>
                  </a:txBody>
                  <a:tcPr>
                    <a:lnL w="38100" cmpd="sng">
                      <a:solidFill>
                        <a:srgbClr val="C00000"/>
                      </a:solidFill>
                      <a:prstDash val="solid"/>
                    </a:lnL>
                    <a:lnR w="38100" cmpd="sng">
                      <a:solidFill>
                        <a:srgbClr val="C00000"/>
                      </a:solidFill>
                      <a:prstDash val="solid"/>
                    </a:lnR>
                    <a:lnT w="38100" cmpd="sng">
                      <a:solidFill>
                        <a:srgbClr val="C00000"/>
                      </a:solidFill>
                      <a:prstDash val="solid"/>
                    </a:lnT>
                    <a:lnB w="38100" cmpd="sng">
                      <a:solidFill>
                        <a:srgbClr val="C00000"/>
                      </a:solidFill>
                      <a:prstDash val="solid"/>
                    </a:lnB>
                  </a:tcPr>
                </a:tc>
                <a:extLst>
                  <a:ext uri="{0D108BD9-81ED-4DB2-BD59-A6C34878D82A}">
                    <a16:rowId xmlns:a16="http://schemas.microsoft.com/office/drawing/2014/main" val="1119309499"/>
                  </a:ext>
                </a:extLst>
              </a:tr>
            </a:tbl>
          </a:graphicData>
        </a:graphic>
      </p:graphicFrame>
    </p:spTree>
    <p:extLst>
      <p:ext uri="{BB962C8B-B14F-4D97-AF65-F5344CB8AC3E}">
        <p14:creationId xmlns:p14="http://schemas.microsoft.com/office/powerpoint/2010/main" val="809767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81400" y="2832639"/>
            <a:ext cx="5116513" cy="629018"/>
          </a:xfrm>
          <a:prstGeom prst="rect">
            <a:avLst/>
          </a:prstGeom>
        </p:spPr>
        <p:txBody>
          <a:bodyPr vert="horz" wrap="square" lIns="0" tIns="13335" rIns="0" bIns="0" rtlCol="0">
            <a:spAutoFit/>
          </a:bodyPr>
          <a:lstStyle/>
          <a:p>
            <a:pPr marL="12700" algn="ctr">
              <a:spcBef>
                <a:spcPts val="105"/>
              </a:spcBef>
            </a:pPr>
            <a:r>
              <a:rPr lang="en-US" sz="4000" b="1" dirty="0">
                <a:solidFill>
                  <a:srgbClr val="002060"/>
                </a:solidFill>
              </a:rPr>
              <a:t>Thank you!</a:t>
            </a:r>
          </a:p>
        </p:txBody>
      </p:sp>
      <p:sp>
        <p:nvSpPr>
          <p:cNvPr id="3" name="Holder 4">
            <a:extLst>
              <a:ext uri="{FF2B5EF4-FFF2-40B4-BE49-F238E27FC236}">
                <a16:creationId xmlns:a16="http://schemas.microsoft.com/office/drawing/2014/main" id="{65EA769E-E78F-1AC9-7B90-2F0CB18951B1}"/>
              </a:ext>
            </a:extLst>
          </p:cNvPr>
          <p:cNvSpPr>
            <a:spLocks noGrp="1"/>
          </p:cNvSpPr>
          <p:nvPr>
            <p:ph type="ftr" sz="quarter" idx="3"/>
          </p:nvPr>
        </p:nvSpPr>
        <p:spPr>
          <a:xfrm>
            <a:off x="76711" y="6266688"/>
            <a:ext cx="9928860" cy="615553"/>
          </a:xfrm>
          <a:prstGeom prst="rect">
            <a:avLst/>
          </a:prstGeom>
        </p:spPr>
        <p:txBody>
          <a:bodyPr wrap="square" lIns="0" tIns="0" rIns="0" bIns="0">
            <a:spAutoFit/>
          </a:bodyPr>
          <a:lstStyle>
            <a:lvl1pPr marL="0" indent="0" algn="l" rtl="0">
              <a:spcBef>
                <a:spcPts val="0"/>
              </a:spcBef>
              <a:spcAft>
                <a:spcPts val="0"/>
              </a:spcAft>
              <a:buNone/>
              <a:defRPr sz="800" b="0" i="0">
                <a:solidFill>
                  <a:schemeClr val="tx1"/>
                </a:solidFill>
                <a:latin typeface="Arial MT"/>
                <a:cs typeface="Arial MT"/>
              </a:defRPr>
            </a:lvl1pPr>
          </a:lstStyle>
          <a:p>
            <a:r>
              <a:rPr lang="en-US" sz="800" dirty="0">
                <a:solidFill>
                  <a:schemeClr val="dk1"/>
                </a:solidFill>
              </a:rPr>
              <a:t>@PhillipCapital 2025. All Rights Reserved. </a:t>
            </a:r>
            <a:br>
              <a:rPr lang="en-US" sz="800" dirty="0">
                <a:solidFill>
                  <a:schemeClr val="dk1"/>
                </a:solidFill>
              </a:rPr>
            </a:br>
            <a:r>
              <a:rPr lang="en-US" sz="800" dirty="0">
                <a:solidFill>
                  <a:schemeClr val="dk1"/>
                </a:solidFill>
              </a:rPr>
              <a:t>The information provided in this presentation is for general informational use and should not be considered as financial advice or a recommendation for any specific investment. It does not take into account your individual objectives, financial situation, or needs. Investments involve risks including the potential loss of the principal amount invested. Before making any investment decisions, consider seeking advice from a financial adviser. The views expressed are personal and </a:t>
            </a:r>
            <a:r>
              <a:rPr lang="en-US" sz="800" dirty="0" err="1">
                <a:solidFill>
                  <a:schemeClr val="dk1"/>
                </a:solidFill>
              </a:rPr>
              <a:t>PhillipCapital</a:t>
            </a:r>
            <a:r>
              <a:rPr lang="en-US" sz="800" dirty="0">
                <a:solidFill>
                  <a:schemeClr val="dk1"/>
                </a:solidFill>
              </a:rPr>
              <a:t> accepts no liability for any losses or damages arising from the use of this information. The information contained in this document is intended only for use during the presentation. </a:t>
            </a:r>
            <a:r>
              <a:rPr lang="en-US" sz="800" dirty="0" err="1">
                <a:solidFill>
                  <a:schemeClr val="dk1"/>
                </a:solidFill>
              </a:rPr>
              <a:t>PhillipCapital</a:t>
            </a:r>
            <a:r>
              <a:rPr lang="en-US" sz="800" dirty="0">
                <a:solidFill>
                  <a:schemeClr val="dk1"/>
                </a:solidFill>
              </a:rPr>
              <a:t> accepts no liability whatsoever with respect to the use of this document or its contents. This advertisement has not been reviewed by the Securities Commission.</a:t>
            </a:r>
          </a:p>
        </p:txBody>
      </p:sp>
    </p:spTree>
    <p:extLst>
      <p:ext uri="{BB962C8B-B14F-4D97-AF65-F5344CB8AC3E}">
        <p14:creationId xmlns:p14="http://schemas.microsoft.com/office/powerpoint/2010/main" val="3389988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02E32E87-0FF0-267F-1079-29226107678F}"/>
              </a:ext>
            </a:extLst>
          </p:cNvPr>
          <p:cNvGrpSpPr/>
          <p:nvPr/>
        </p:nvGrpSpPr>
        <p:grpSpPr>
          <a:xfrm>
            <a:off x="1523998" y="0"/>
            <a:ext cx="9144004" cy="6858000"/>
            <a:chOff x="-2" y="0"/>
            <a:chExt cx="9144004" cy="6801678"/>
          </a:xfrm>
        </p:grpSpPr>
        <p:pic>
          <p:nvPicPr>
            <p:cNvPr id="3" name="Picture 2">
              <a:extLst>
                <a:ext uri="{FF2B5EF4-FFF2-40B4-BE49-F238E27FC236}">
                  <a16:creationId xmlns:a16="http://schemas.microsoft.com/office/drawing/2014/main" id="{DAA77096-E3EA-970D-82BA-110D4F12D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624"/>
              <a:ext cx="9144000" cy="5143500"/>
            </a:xfrm>
            <a:prstGeom prst="rect">
              <a:avLst/>
            </a:prstGeom>
          </p:spPr>
        </p:pic>
        <p:grpSp>
          <p:nvGrpSpPr>
            <p:cNvPr id="9" name="Group 8">
              <a:extLst>
                <a:ext uri="{FF2B5EF4-FFF2-40B4-BE49-F238E27FC236}">
                  <a16:creationId xmlns:a16="http://schemas.microsoft.com/office/drawing/2014/main" id="{AEFD9BFA-F1F5-BFC9-AF99-F7A32930266D}"/>
                </a:ext>
              </a:extLst>
            </p:cNvPr>
            <p:cNvGrpSpPr/>
            <p:nvPr/>
          </p:nvGrpSpPr>
          <p:grpSpPr>
            <a:xfrm>
              <a:off x="-2" y="0"/>
              <a:ext cx="9144002" cy="857250"/>
              <a:chOff x="0" y="0"/>
              <a:chExt cx="9144002" cy="857250"/>
            </a:xfrm>
          </p:grpSpPr>
          <p:pic>
            <p:nvPicPr>
              <p:cNvPr id="13" name="Picture 12">
                <a:extLst>
                  <a:ext uri="{FF2B5EF4-FFF2-40B4-BE49-F238E27FC236}">
                    <a16:creationId xmlns:a16="http://schemas.microsoft.com/office/drawing/2014/main" id="{0813ADD0-E391-F0B0-6B76-2399890D4896}"/>
                  </a:ext>
                </a:extLst>
              </p:cNvPr>
              <p:cNvPicPr>
                <a:picLocks noChangeAspect="1"/>
              </p:cNvPicPr>
              <p:nvPr/>
            </p:nvPicPr>
            <p:blipFill>
              <a:blip r:embed="rId4"/>
              <a:stretch>
                <a:fillRect/>
              </a:stretch>
            </p:blipFill>
            <p:spPr>
              <a:xfrm>
                <a:off x="0" y="0"/>
                <a:ext cx="3295650" cy="857250"/>
              </a:xfrm>
              <a:prstGeom prst="rect">
                <a:avLst/>
              </a:prstGeom>
            </p:spPr>
          </p:pic>
          <p:pic>
            <p:nvPicPr>
              <p:cNvPr id="14" name="Picture 13">
                <a:extLst>
                  <a:ext uri="{FF2B5EF4-FFF2-40B4-BE49-F238E27FC236}">
                    <a16:creationId xmlns:a16="http://schemas.microsoft.com/office/drawing/2014/main" id="{02B5BBFB-F01C-04E8-1E77-F28FC4F2FB58}"/>
                  </a:ext>
                </a:extLst>
              </p:cNvPr>
              <p:cNvPicPr>
                <a:picLocks noChangeAspect="1"/>
              </p:cNvPicPr>
              <p:nvPr/>
            </p:nvPicPr>
            <p:blipFill>
              <a:blip r:embed="rId4"/>
              <a:stretch>
                <a:fillRect/>
              </a:stretch>
            </p:blipFill>
            <p:spPr>
              <a:xfrm>
                <a:off x="3286414" y="0"/>
                <a:ext cx="3295650" cy="857250"/>
              </a:xfrm>
              <a:prstGeom prst="rect">
                <a:avLst/>
              </a:prstGeom>
            </p:spPr>
          </p:pic>
          <p:pic>
            <p:nvPicPr>
              <p:cNvPr id="15" name="Picture 14">
                <a:extLst>
                  <a:ext uri="{FF2B5EF4-FFF2-40B4-BE49-F238E27FC236}">
                    <a16:creationId xmlns:a16="http://schemas.microsoft.com/office/drawing/2014/main" id="{59C6520D-78C2-22A8-22EF-6F6340E9E36D}"/>
                  </a:ext>
                </a:extLst>
              </p:cNvPr>
              <p:cNvPicPr>
                <a:picLocks noChangeAspect="1"/>
              </p:cNvPicPr>
              <p:nvPr/>
            </p:nvPicPr>
            <p:blipFill>
              <a:blip r:embed="rId4"/>
              <a:stretch>
                <a:fillRect/>
              </a:stretch>
            </p:blipFill>
            <p:spPr>
              <a:xfrm>
                <a:off x="5848352" y="0"/>
                <a:ext cx="3295650" cy="857250"/>
              </a:xfrm>
              <a:prstGeom prst="rect">
                <a:avLst/>
              </a:prstGeom>
            </p:spPr>
          </p:pic>
        </p:grpSp>
        <p:grpSp>
          <p:nvGrpSpPr>
            <p:cNvPr id="16" name="Group 15">
              <a:extLst>
                <a:ext uri="{FF2B5EF4-FFF2-40B4-BE49-F238E27FC236}">
                  <a16:creationId xmlns:a16="http://schemas.microsoft.com/office/drawing/2014/main" id="{ADD874A3-C823-B4C2-6942-CBB0FCAFA643}"/>
                </a:ext>
              </a:extLst>
            </p:cNvPr>
            <p:cNvGrpSpPr/>
            <p:nvPr/>
          </p:nvGrpSpPr>
          <p:grpSpPr>
            <a:xfrm>
              <a:off x="0" y="5944428"/>
              <a:ext cx="9144002" cy="857250"/>
              <a:chOff x="0" y="0"/>
              <a:chExt cx="9144002" cy="857250"/>
            </a:xfrm>
          </p:grpSpPr>
          <p:pic>
            <p:nvPicPr>
              <p:cNvPr id="17" name="Picture 16">
                <a:extLst>
                  <a:ext uri="{FF2B5EF4-FFF2-40B4-BE49-F238E27FC236}">
                    <a16:creationId xmlns:a16="http://schemas.microsoft.com/office/drawing/2014/main" id="{5177DC81-2337-1852-AF10-2966E7A47A33}"/>
                  </a:ext>
                </a:extLst>
              </p:cNvPr>
              <p:cNvPicPr>
                <a:picLocks noChangeAspect="1"/>
              </p:cNvPicPr>
              <p:nvPr/>
            </p:nvPicPr>
            <p:blipFill>
              <a:blip r:embed="rId4"/>
              <a:stretch>
                <a:fillRect/>
              </a:stretch>
            </p:blipFill>
            <p:spPr>
              <a:xfrm>
                <a:off x="0" y="0"/>
                <a:ext cx="3295650" cy="857250"/>
              </a:xfrm>
              <a:prstGeom prst="rect">
                <a:avLst/>
              </a:prstGeom>
            </p:spPr>
          </p:pic>
          <p:pic>
            <p:nvPicPr>
              <p:cNvPr id="20" name="Picture 19">
                <a:extLst>
                  <a:ext uri="{FF2B5EF4-FFF2-40B4-BE49-F238E27FC236}">
                    <a16:creationId xmlns:a16="http://schemas.microsoft.com/office/drawing/2014/main" id="{5BD5725D-A37D-C52E-1D45-6CC2526B5C1B}"/>
                  </a:ext>
                </a:extLst>
              </p:cNvPr>
              <p:cNvPicPr>
                <a:picLocks noChangeAspect="1"/>
              </p:cNvPicPr>
              <p:nvPr/>
            </p:nvPicPr>
            <p:blipFill>
              <a:blip r:embed="rId4"/>
              <a:stretch>
                <a:fillRect/>
              </a:stretch>
            </p:blipFill>
            <p:spPr>
              <a:xfrm>
                <a:off x="3286414" y="0"/>
                <a:ext cx="3295650" cy="857250"/>
              </a:xfrm>
              <a:prstGeom prst="rect">
                <a:avLst/>
              </a:prstGeom>
            </p:spPr>
          </p:pic>
          <p:pic>
            <p:nvPicPr>
              <p:cNvPr id="21" name="Picture 20">
                <a:extLst>
                  <a:ext uri="{FF2B5EF4-FFF2-40B4-BE49-F238E27FC236}">
                    <a16:creationId xmlns:a16="http://schemas.microsoft.com/office/drawing/2014/main" id="{7C705C79-22C7-72CA-DF00-92A804A2F3E1}"/>
                  </a:ext>
                </a:extLst>
              </p:cNvPr>
              <p:cNvPicPr>
                <a:picLocks noChangeAspect="1"/>
              </p:cNvPicPr>
              <p:nvPr/>
            </p:nvPicPr>
            <p:blipFill>
              <a:blip r:embed="rId4"/>
              <a:stretch>
                <a:fillRect/>
              </a:stretch>
            </p:blipFill>
            <p:spPr>
              <a:xfrm>
                <a:off x="5848352" y="0"/>
                <a:ext cx="3295650" cy="857250"/>
              </a:xfrm>
              <a:prstGeom prst="rect">
                <a:avLst/>
              </a:prstGeom>
            </p:spPr>
          </p:pic>
        </p:grpSp>
      </p:grpSp>
      <p:pic>
        <p:nvPicPr>
          <p:cNvPr id="4" name="Picture 3">
            <a:extLst>
              <a:ext uri="{FF2B5EF4-FFF2-40B4-BE49-F238E27FC236}">
                <a16:creationId xmlns:a16="http://schemas.microsoft.com/office/drawing/2014/main" id="{C03022BB-0FD7-EE2D-4F55-8B0EC2CB2902}"/>
              </a:ext>
            </a:extLst>
          </p:cNvPr>
          <p:cNvPicPr>
            <a:picLocks noChangeAspect="1"/>
          </p:cNvPicPr>
          <p:nvPr/>
        </p:nvPicPr>
        <p:blipFill>
          <a:blip r:embed="rId5"/>
          <a:stretch>
            <a:fillRect/>
          </a:stretch>
        </p:blipFill>
        <p:spPr>
          <a:xfrm rot="16200000">
            <a:off x="-2628899" y="2628901"/>
            <a:ext cx="6858001" cy="1600197"/>
          </a:xfrm>
          <a:prstGeom prst="rect">
            <a:avLst/>
          </a:prstGeom>
        </p:spPr>
      </p:pic>
      <p:pic>
        <p:nvPicPr>
          <p:cNvPr id="5" name="Picture 4">
            <a:extLst>
              <a:ext uri="{FF2B5EF4-FFF2-40B4-BE49-F238E27FC236}">
                <a16:creationId xmlns:a16="http://schemas.microsoft.com/office/drawing/2014/main" id="{50A2671F-F27C-15BE-3810-0E90E2847A2B}"/>
              </a:ext>
            </a:extLst>
          </p:cNvPr>
          <p:cNvPicPr>
            <a:picLocks noChangeAspect="1"/>
          </p:cNvPicPr>
          <p:nvPr/>
        </p:nvPicPr>
        <p:blipFill>
          <a:blip r:embed="rId5"/>
          <a:stretch>
            <a:fillRect/>
          </a:stretch>
        </p:blipFill>
        <p:spPr>
          <a:xfrm rot="16200000">
            <a:off x="7962899" y="2616036"/>
            <a:ext cx="6858001" cy="1600197"/>
          </a:xfrm>
          <a:prstGeom prst="rect">
            <a:avLst/>
          </a:prstGeom>
        </p:spPr>
      </p:pic>
    </p:spTree>
    <p:extLst>
      <p:ext uri="{BB962C8B-B14F-4D97-AF65-F5344CB8AC3E}">
        <p14:creationId xmlns:p14="http://schemas.microsoft.com/office/powerpoint/2010/main" val="3210046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4FC13-A83B-00BD-43FB-8256ADFA6C1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F19B4A8-21EF-8F7C-6581-8D35752D60B7}"/>
              </a:ext>
            </a:extLst>
          </p:cNvPr>
          <p:cNvSpPr txBox="1"/>
          <p:nvPr/>
        </p:nvSpPr>
        <p:spPr>
          <a:xfrm>
            <a:off x="876300" y="897538"/>
            <a:ext cx="10439400" cy="5062924"/>
          </a:xfrm>
          <a:prstGeom prst="rect">
            <a:avLst/>
          </a:prstGeom>
          <a:noFill/>
        </p:spPr>
        <p:txBody>
          <a:bodyPr wrap="square">
            <a:spAutoFit/>
          </a:bodyPr>
          <a:lstStyle/>
          <a:p>
            <a:r>
              <a:rPr lang="en-US" sz="1700" dirty="0"/>
              <a:t>The information contained herein does not constitute an offer, invitation, or solicitation to invest in any product or service offered by Phillip Capital Management </a:t>
            </a:r>
            <a:r>
              <a:rPr lang="en-US" sz="1700" dirty="0" err="1"/>
              <a:t>Sdn</a:t>
            </a:r>
            <a:r>
              <a:rPr lang="en-US" sz="1700" dirty="0"/>
              <a:t> </a:t>
            </a:r>
            <a:r>
              <a:rPr lang="en-US" sz="1700" dirty="0" err="1"/>
              <a:t>Bhd</a:t>
            </a:r>
            <a:r>
              <a:rPr lang="en-US" sz="1700" dirty="0"/>
              <a:t> ("PCM"). No part of this document may be reproduced or circulated without prior written consent from PCM. This is not a unit trust or collective investment scheme and is not an obligation of, deposit in, or guaranteed by PCM. All investments carry risks, including the potential loss of principal.</a:t>
            </a:r>
          </a:p>
          <a:p>
            <a:endParaRPr lang="en-US" sz="1700" dirty="0"/>
          </a:p>
          <a:p>
            <a:r>
              <a:rPr lang="en-US" sz="1700" dirty="0"/>
              <a:t>Performance figures presented may reflect model portfolios and may differ from actual client accounts' performance. Variations  in individual clients' portfolios against model portfolios and between one client's portfolio to another can arise due to multiple factors, including (but not limited to) higher relative brokerage costs for smaller portfolios, timing of capital injections or withdrawals, timing of purchases and sales, and mandate change (e.g., Shariah vs. conventional). These differences may impact overall performance.</a:t>
            </a:r>
          </a:p>
          <a:p>
            <a:endParaRPr lang="en-US" sz="1700" dirty="0"/>
          </a:p>
          <a:p>
            <a:r>
              <a:rPr lang="en-US" sz="1700" dirty="0"/>
              <a:t>Past performance is not necessarily indicative of future returns. The value of investments may rise or fall, and returns are not guaranteed. PCM has not considered your investment objectives, financial situation, or particular needs. You are advised to consult a licensed financial adviser before making any investment decisions.</a:t>
            </a:r>
          </a:p>
          <a:p>
            <a:endParaRPr lang="en-US" sz="1700" dirty="0"/>
          </a:p>
          <a:p>
            <a:r>
              <a:rPr lang="en-US" sz="1700" dirty="0"/>
              <a:t>While all reasonable care has been taken to ensure the accuracy and completeness of the information contained herein, no representation or warranty is made, and no liability is accepted for any loss arising directly or indirectly from reliance on this material. This publication has not been reviewed by the Securities Commission Malaysia.</a:t>
            </a:r>
            <a:endParaRPr lang="en-MY" sz="1700" dirty="0"/>
          </a:p>
        </p:txBody>
      </p:sp>
      <p:sp>
        <p:nvSpPr>
          <p:cNvPr id="7" name="TextBox 6">
            <a:extLst>
              <a:ext uri="{FF2B5EF4-FFF2-40B4-BE49-F238E27FC236}">
                <a16:creationId xmlns:a16="http://schemas.microsoft.com/office/drawing/2014/main" id="{66109FB8-0CFE-A92E-15F7-38AEF499893A}"/>
              </a:ext>
            </a:extLst>
          </p:cNvPr>
          <p:cNvSpPr txBox="1"/>
          <p:nvPr/>
        </p:nvSpPr>
        <p:spPr>
          <a:xfrm>
            <a:off x="812800" y="5943600"/>
            <a:ext cx="8407400" cy="276999"/>
          </a:xfrm>
          <a:prstGeom prst="rect">
            <a:avLst/>
          </a:prstGeom>
          <a:noFill/>
        </p:spPr>
        <p:txBody>
          <a:bodyPr wrap="square">
            <a:spAutoFit/>
          </a:bodyPr>
          <a:lstStyle/>
          <a:p>
            <a:r>
              <a:rPr lang="en-US" sz="1200" dirty="0">
                <a:latin typeface="Calibri" panose="020F0502020204030204" pitchFamily="34" charset="0"/>
                <a:ea typeface="DengXian" panose="02010600030101010101" pitchFamily="2" charset="-122"/>
                <a:cs typeface="Times New Roman" panose="02020603050405020304" pitchFamily="18" charset="0"/>
              </a:rPr>
              <a:t>For more information, please refer to </a:t>
            </a:r>
            <a:r>
              <a:rPr lang="en-US" sz="1200" dirty="0">
                <a:latin typeface="Calibri" panose="020F0502020204030204" pitchFamily="34" charset="0"/>
                <a:ea typeface="DengXian" panose="02010600030101010101" pitchFamily="2" charset="-122"/>
                <a:cs typeface="Times New Roman" panose="02020603050405020304" pitchFamily="18" charset="0"/>
                <a:hlinkClick r:id="rId3"/>
              </a:rPr>
              <a:t>www.phillipcapital.com.my</a:t>
            </a:r>
            <a:r>
              <a:rPr lang="en-MY" sz="1200" dirty="0">
                <a:latin typeface="Calibri" panose="020F0502020204030204" pitchFamily="34" charset="0"/>
                <a:ea typeface="DengXian" panose="02010600030101010101" pitchFamily="2" charset="-122"/>
                <a:cs typeface="Times New Roman" panose="02020603050405020304" pitchFamily="18" charset="0"/>
              </a:rPr>
              <a:t> </a:t>
            </a:r>
            <a:endParaRPr lang="en-US" sz="1200" dirty="0">
              <a:latin typeface="Calibri" panose="020F0502020204030204" pitchFamily="34" charset="0"/>
              <a:ea typeface="DengXian" panose="02010600030101010101" pitchFamily="2" charset="-122"/>
              <a:cs typeface="Times New Roman" panose="02020603050405020304" pitchFamily="18" charset="0"/>
            </a:endParaRPr>
          </a:p>
        </p:txBody>
      </p:sp>
      <p:sp>
        <p:nvSpPr>
          <p:cNvPr id="9" name="TextBox 8">
            <a:extLst>
              <a:ext uri="{FF2B5EF4-FFF2-40B4-BE49-F238E27FC236}">
                <a16:creationId xmlns:a16="http://schemas.microsoft.com/office/drawing/2014/main" id="{8B7956BA-F9EE-62F6-D542-56CB41EB062E}"/>
              </a:ext>
            </a:extLst>
          </p:cNvPr>
          <p:cNvSpPr txBox="1"/>
          <p:nvPr/>
        </p:nvSpPr>
        <p:spPr>
          <a:xfrm>
            <a:off x="381000" y="381000"/>
            <a:ext cx="5688930" cy="369332"/>
          </a:xfrm>
          <a:prstGeom prst="rect">
            <a:avLst/>
          </a:prstGeom>
          <a:noFill/>
        </p:spPr>
        <p:txBody>
          <a:bodyPr wrap="none" rtlCol="0">
            <a:spAutoFit/>
          </a:bodyPr>
          <a:lstStyle/>
          <a:p>
            <a:r>
              <a:rPr lang="en-US" b="1" dirty="0"/>
              <a:t>Disclaimer - Phillip Capital Management </a:t>
            </a:r>
            <a:r>
              <a:rPr lang="en-US" b="1" dirty="0" err="1"/>
              <a:t>Sdn</a:t>
            </a:r>
            <a:r>
              <a:rPr lang="en-US" b="1" dirty="0"/>
              <a:t> </a:t>
            </a:r>
            <a:r>
              <a:rPr lang="en-US" b="1" dirty="0" err="1"/>
              <a:t>Bhd</a:t>
            </a:r>
            <a:r>
              <a:rPr lang="en-US" b="1" dirty="0"/>
              <a:t> ("PCM")</a:t>
            </a:r>
            <a:endParaRPr lang="en-MY" b="1" dirty="0"/>
          </a:p>
        </p:txBody>
      </p:sp>
      <p:sp>
        <p:nvSpPr>
          <p:cNvPr id="2" name="Holder 4">
            <a:extLst>
              <a:ext uri="{FF2B5EF4-FFF2-40B4-BE49-F238E27FC236}">
                <a16:creationId xmlns:a16="http://schemas.microsoft.com/office/drawing/2014/main" id="{7E6F8525-C9D9-1D30-04CC-3AD529687178}"/>
              </a:ext>
            </a:extLst>
          </p:cNvPr>
          <p:cNvSpPr>
            <a:spLocks noGrp="1"/>
          </p:cNvSpPr>
          <p:nvPr>
            <p:ph type="ftr" sz="quarter" idx="3"/>
          </p:nvPr>
        </p:nvSpPr>
        <p:spPr>
          <a:xfrm>
            <a:off x="76711" y="6266688"/>
            <a:ext cx="9928860" cy="615553"/>
          </a:xfrm>
          <a:prstGeom prst="rect">
            <a:avLst/>
          </a:prstGeom>
        </p:spPr>
        <p:txBody>
          <a:bodyPr wrap="square" lIns="0" tIns="0" rIns="0" bIns="0">
            <a:spAutoFit/>
          </a:bodyPr>
          <a:lstStyle>
            <a:lvl1pPr marL="0" indent="0" algn="l" rtl="0">
              <a:spcBef>
                <a:spcPts val="0"/>
              </a:spcBef>
              <a:spcAft>
                <a:spcPts val="0"/>
              </a:spcAft>
              <a:buNone/>
              <a:defRPr sz="800" b="0" i="0">
                <a:solidFill>
                  <a:schemeClr val="tx1"/>
                </a:solidFill>
                <a:latin typeface="Arial MT"/>
                <a:cs typeface="Arial MT"/>
              </a:defRPr>
            </a:lvl1pPr>
          </a:lstStyle>
          <a:p>
            <a:r>
              <a:rPr lang="en-US" sz="800" dirty="0">
                <a:solidFill>
                  <a:schemeClr val="dk1"/>
                </a:solidFill>
              </a:rPr>
              <a:t>@PhillipCapital 2025. All Rights Reserved. </a:t>
            </a:r>
            <a:br>
              <a:rPr lang="en-US" sz="800" dirty="0">
                <a:solidFill>
                  <a:schemeClr val="dk1"/>
                </a:solidFill>
              </a:rPr>
            </a:br>
            <a:r>
              <a:rPr lang="en-US" sz="800" dirty="0">
                <a:solidFill>
                  <a:schemeClr val="dk1"/>
                </a:solidFill>
              </a:rPr>
              <a:t>The information provided in this presentation is for general informational use and should not be considered as financial advice or a recommendation for any specific investment. It does not take into account your individual objectives, financial situation, or needs. Investments involve risks including the potential loss of the principal amount invested. Before making any investment decisions, consider seeking advice from a financial adviser. The views expressed are personal and </a:t>
            </a:r>
            <a:r>
              <a:rPr lang="en-US" sz="800" dirty="0" err="1">
                <a:solidFill>
                  <a:schemeClr val="dk1"/>
                </a:solidFill>
              </a:rPr>
              <a:t>PhillipCapital</a:t>
            </a:r>
            <a:r>
              <a:rPr lang="en-US" sz="800" dirty="0">
                <a:solidFill>
                  <a:schemeClr val="dk1"/>
                </a:solidFill>
              </a:rPr>
              <a:t> accepts no liability for any losses or damages arising from the use of this information. The information contained in this document is intended only for use during the presentation. </a:t>
            </a:r>
            <a:r>
              <a:rPr lang="en-US" sz="800" dirty="0" err="1">
                <a:solidFill>
                  <a:schemeClr val="dk1"/>
                </a:solidFill>
              </a:rPr>
              <a:t>PhillipCapital</a:t>
            </a:r>
            <a:r>
              <a:rPr lang="en-US" sz="800" dirty="0">
                <a:solidFill>
                  <a:schemeClr val="dk1"/>
                </a:solidFill>
              </a:rPr>
              <a:t> accepts no liability whatsoever with respect to the use of this document or its contents. This advertisement has not been reviewed by the Securities Commission.</a:t>
            </a:r>
          </a:p>
        </p:txBody>
      </p:sp>
    </p:spTree>
    <p:extLst>
      <p:ext uri="{BB962C8B-B14F-4D97-AF65-F5344CB8AC3E}">
        <p14:creationId xmlns:p14="http://schemas.microsoft.com/office/powerpoint/2010/main" val="1914900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4979A-2944-213C-111C-EE7E3A7438E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F1DF653-7D86-9BA9-7775-41A106963A07}"/>
              </a:ext>
            </a:extLst>
          </p:cNvPr>
          <p:cNvSpPr txBox="1"/>
          <p:nvPr/>
        </p:nvSpPr>
        <p:spPr>
          <a:xfrm>
            <a:off x="876300" y="897538"/>
            <a:ext cx="10439400" cy="5062924"/>
          </a:xfrm>
          <a:prstGeom prst="rect">
            <a:avLst/>
          </a:prstGeom>
          <a:noFill/>
        </p:spPr>
        <p:txBody>
          <a:bodyPr wrap="square">
            <a:spAutoFit/>
          </a:bodyPr>
          <a:lstStyle/>
          <a:p>
            <a:r>
              <a:rPr lang="en-US" sz="1700" dirty="0"/>
              <a:t>This publication has been prepared by Phillip Mutual </a:t>
            </a:r>
            <a:r>
              <a:rPr lang="en-US" sz="1700" dirty="0" err="1"/>
              <a:t>Berhad</a:t>
            </a:r>
            <a:r>
              <a:rPr lang="en-US" sz="1700" dirty="0"/>
              <a:t> (“PMB”) solely for information and private circulation only. It should not be construed as an offer or solicitation for the subscription, purchase or sale of the securities mentioned herein. Whilst we have taken all reasonable care to ensure that the information contained in this publication is accurate, it does not guarantee the accuracy or completeness of this publication. Accordingly, no warranty whatsoever is given and no liability whatsoever is accepted for any loss arising whether directly or indirectly as a result of any person or group of persons acting on such information and advice. This publication was prepared without regard to your specific investment objectives, financial situation or particular needs. Whilst views and advice given are in good faith, you should not regard the publication as a substitute for the exercise of your own judgement and should seek other professional advice for your specific investment needs or financial situations. Any past performance or predictions or forecasts mentioned in this document are not necessarily indicative of the future or likely performance of the fund manager and/or the portfolio. Investors may wish to seek advice from a financial adviser before making a commitment to invest in the portfolio. Any information, opinions and views contained and/or expressed in this report/presentation are subject to change without notice. The securities mentioned in this presentation (if any) are for illustration purpose only. No guarantee that the portfolio will invest into the securities. Reproduction of this report/presentation without our prior consent are strictly prohibited. PMB, its employees, directors, including its associates may have interest in the securities mentioned herein from time to time. In managing conflict of interest, they are subject to half yearly declaration, prior approval procedures and monitoring by our Compliance team. In the event there is a conflict between the clients’ interest and the interest of the Company, its employees, directors, including its associates, the clients’ interest shall prevail.</a:t>
            </a:r>
            <a:endParaRPr lang="en-MY" sz="1700" dirty="0"/>
          </a:p>
        </p:txBody>
      </p:sp>
      <p:sp>
        <p:nvSpPr>
          <p:cNvPr id="7" name="TextBox 6">
            <a:extLst>
              <a:ext uri="{FF2B5EF4-FFF2-40B4-BE49-F238E27FC236}">
                <a16:creationId xmlns:a16="http://schemas.microsoft.com/office/drawing/2014/main" id="{15CD7D47-5E11-645C-797B-51B2496ABBC7}"/>
              </a:ext>
            </a:extLst>
          </p:cNvPr>
          <p:cNvSpPr txBox="1"/>
          <p:nvPr/>
        </p:nvSpPr>
        <p:spPr>
          <a:xfrm>
            <a:off x="812800" y="5943600"/>
            <a:ext cx="8407400" cy="276999"/>
          </a:xfrm>
          <a:prstGeom prst="rect">
            <a:avLst/>
          </a:prstGeom>
          <a:noFill/>
        </p:spPr>
        <p:txBody>
          <a:bodyPr wrap="square">
            <a:spAutoFit/>
          </a:bodyPr>
          <a:lstStyle/>
          <a:p>
            <a:r>
              <a:rPr lang="en-US" sz="1200" dirty="0">
                <a:latin typeface="Calibri" panose="020F0502020204030204" pitchFamily="34" charset="0"/>
                <a:ea typeface="DengXian" panose="02010600030101010101" pitchFamily="2" charset="-122"/>
                <a:cs typeface="Times New Roman" panose="02020603050405020304" pitchFamily="18" charset="0"/>
              </a:rPr>
              <a:t>For more information, please refer to </a:t>
            </a:r>
            <a:r>
              <a:rPr lang="en-US" sz="1200" dirty="0">
                <a:latin typeface="Calibri" panose="020F0502020204030204" pitchFamily="34" charset="0"/>
                <a:ea typeface="DengXian" panose="02010600030101010101" pitchFamily="2" charset="-122"/>
                <a:cs typeface="Times New Roman" panose="02020603050405020304" pitchFamily="18" charset="0"/>
                <a:hlinkClick r:id="rId3"/>
              </a:rPr>
              <a:t>www.phillipcapital.com.my</a:t>
            </a:r>
            <a:r>
              <a:rPr lang="en-MY" sz="1200" dirty="0">
                <a:latin typeface="Calibri" panose="020F0502020204030204" pitchFamily="34" charset="0"/>
                <a:ea typeface="DengXian" panose="02010600030101010101" pitchFamily="2" charset="-122"/>
                <a:cs typeface="Times New Roman" panose="02020603050405020304" pitchFamily="18" charset="0"/>
              </a:rPr>
              <a:t> </a:t>
            </a:r>
            <a:endParaRPr lang="en-US" sz="1200" dirty="0">
              <a:latin typeface="Calibri" panose="020F0502020204030204" pitchFamily="34" charset="0"/>
              <a:ea typeface="DengXian" panose="02010600030101010101" pitchFamily="2" charset="-122"/>
              <a:cs typeface="Times New Roman" panose="02020603050405020304" pitchFamily="18" charset="0"/>
            </a:endParaRPr>
          </a:p>
        </p:txBody>
      </p:sp>
      <p:sp>
        <p:nvSpPr>
          <p:cNvPr id="9" name="TextBox 8">
            <a:extLst>
              <a:ext uri="{FF2B5EF4-FFF2-40B4-BE49-F238E27FC236}">
                <a16:creationId xmlns:a16="http://schemas.microsoft.com/office/drawing/2014/main" id="{B7AC0816-18BE-8BBF-E11E-6BFAC188C910}"/>
              </a:ext>
            </a:extLst>
          </p:cNvPr>
          <p:cNvSpPr txBox="1"/>
          <p:nvPr/>
        </p:nvSpPr>
        <p:spPr>
          <a:xfrm>
            <a:off x="381000" y="381000"/>
            <a:ext cx="4302781" cy="369332"/>
          </a:xfrm>
          <a:prstGeom prst="rect">
            <a:avLst/>
          </a:prstGeom>
          <a:noFill/>
        </p:spPr>
        <p:txBody>
          <a:bodyPr wrap="none" rtlCol="0">
            <a:spAutoFit/>
          </a:bodyPr>
          <a:lstStyle/>
          <a:p>
            <a:r>
              <a:rPr lang="en-US" b="1" dirty="0"/>
              <a:t>Disclaimer - Phillip Mutual </a:t>
            </a:r>
            <a:r>
              <a:rPr lang="en-US" b="1" dirty="0" err="1"/>
              <a:t>Berhad</a:t>
            </a:r>
            <a:r>
              <a:rPr lang="en-US" b="1" dirty="0"/>
              <a:t> (“PMB”)</a:t>
            </a:r>
            <a:endParaRPr lang="en-MY" b="1" dirty="0"/>
          </a:p>
        </p:txBody>
      </p:sp>
      <p:sp>
        <p:nvSpPr>
          <p:cNvPr id="2" name="Holder 4">
            <a:extLst>
              <a:ext uri="{FF2B5EF4-FFF2-40B4-BE49-F238E27FC236}">
                <a16:creationId xmlns:a16="http://schemas.microsoft.com/office/drawing/2014/main" id="{27E65CDC-1D63-78A2-DD29-CBB9C0F8D2F2}"/>
              </a:ext>
            </a:extLst>
          </p:cNvPr>
          <p:cNvSpPr>
            <a:spLocks noGrp="1"/>
          </p:cNvSpPr>
          <p:nvPr>
            <p:ph type="ftr" sz="quarter" idx="3"/>
          </p:nvPr>
        </p:nvSpPr>
        <p:spPr>
          <a:xfrm>
            <a:off x="76711" y="6266688"/>
            <a:ext cx="9928860" cy="615553"/>
          </a:xfrm>
          <a:prstGeom prst="rect">
            <a:avLst/>
          </a:prstGeom>
        </p:spPr>
        <p:txBody>
          <a:bodyPr wrap="square" lIns="0" tIns="0" rIns="0" bIns="0">
            <a:spAutoFit/>
          </a:bodyPr>
          <a:lstStyle>
            <a:lvl1pPr marL="0" indent="0" algn="l" rtl="0">
              <a:spcBef>
                <a:spcPts val="0"/>
              </a:spcBef>
              <a:spcAft>
                <a:spcPts val="0"/>
              </a:spcAft>
              <a:buNone/>
              <a:defRPr sz="800" b="0" i="0">
                <a:solidFill>
                  <a:schemeClr val="tx1"/>
                </a:solidFill>
                <a:latin typeface="Arial MT"/>
                <a:cs typeface="Arial MT"/>
              </a:defRPr>
            </a:lvl1pPr>
          </a:lstStyle>
          <a:p>
            <a:r>
              <a:rPr lang="en-US" sz="800" dirty="0">
                <a:solidFill>
                  <a:schemeClr val="dk1"/>
                </a:solidFill>
              </a:rPr>
              <a:t>@PhillipCapital 2025. All Rights Reserved. </a:t>
            </a:r>
            <a:br>
              <a:rPr lang="en-US" sz="800" dirty="0">
                <a:solidFill>
                  <a:schemeClr val="dk1"/>
                </a:solidFill>
              </a:rPr>
            </a:br>
            <a:r>
              <a:rPr lang="en-US" sz="800" dirty="0">
                <a:solidFill>
                  <a:schemeClr val="dk1"/>
                </a:solidFill>
              </a:rPr>
              <a:t>The information provided in this presentation is for general informational use and should not be considered as financial advice or a recommendation for any specific investment. It does not take into account your individual objectives, financial situation, or needs. Investments involve risks including the potential loss of the principal amount invested. Before making any investment decisions, consider seeking advice from a financial adviser. The views expressed are personal and </a:t>
            </a:r>
            <a:r>
              <a:rPr lang="en-US" sz="800" dirty="0" err="1">
                <a:solidFill>
                  <a:schemeClr val="dk1"/>
                </a:solidFill>
              </a:rPr>
              <a:t>PhillipCapital</a:t>
            </a:r>
            <a:r>
              <a:rPr lang="en-US" sz="800" dirty="0">
                <a:solidFill>
                  <a:schemeClr val="dk1"/>
                </a:solidFill>
              </a:rPr>
              <a:t> accepts no liability for any losses or damages arising from the use of this information. The information contained in this document is intended only for use during the presentation. </a:t>
            </a:r>
            <a:r>
              <a:rPr lang="en-US" sz="800" dirty="0" err="1">
                <a:solidFill>
                  <a:schemeClr val="dk1"/>
                </a:solidFill>
              </a:rPr>
              <a:t>PhillipCapital</a:t>
            </a:r>
            <a:r>
              <a:rPr lang="en-US" sz="800" dirty="0">
                <a:solidFill>
                  <a:schemeClr val="dk1"/>
                </a:solidFill>
              </a:rPr>
              <a:t> accepts no liability whatsoever with respect to the use of this document or its contents. This advertisement has not been reviewed by the Securities Commission.</a:t>
            </a:r>
          </a:p>
        </p:txBody>
      </p:sp>
    </p:spTree>
    <p:extLst>
      <p:ext uri="{BB962C8B-B14F-4D97-AF65-F5344CB8AC3E}">
        <p14:creationId xmlns:p14="http://schemas.microsoft.com/office/powerpoint/2010/main" val="3679668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8801" y="335971"/>
            <a:ext cx="8509001" cy="381515"/>
          </a:xfrm>
          <a:prstGeom prst="rect">
            <a:avLst/>
          </a:prstGeom>
        </p:spPr>
        <p:txBody>
          <a:bodyPr vert="horz" wrap="square" lIns="0" tIns="12065" rIns="0" bIns="0" rtlCol="0" anchor="b">
            <a:spAutoFit/>
          </a:bodyPr>
          <a:lstStyle/>
          <a:p>
            <a:pPr marL="12700">
              <a:spcBef>
                <a:spcPts val="95"/>
              </a:spcBef>
            </a:pPr>
            <a:r>
              <a:rPr lang="en-US" sz="2400" spc="-5" dirty="0"/>
              <a:t>Market Review –  June</a:t>
            </a:r>
            <a:r>
              <a:rPr lang="en-US" altLang="zh-CN" sz="2400" spc="-5" dirty="0"/>
              <a:t> </a:t>
            </a:r>
            <a:r>
              <a:rPr lang="en-US" sz="2400" spc="-5" dirty="0"/>
              <a:t>2026</a:t>
            </a:r>
          </a:p>
        </p:txBody>
      </p:sp>
      <p:sp>
        <p:nvSpPr>
          <p:cNvPr id="8" name="TextBox 7">
            <a:extLst>
              <a:ext uri="{FF2B5EF4-FFF2-40B4-BE49-F238E27FC236}">
                <a16:creationId xmlns:a16="http://schemas.microsoft.com/office/drawing/2014/main" id="{82309083-A776-8E70-DCB7-357A5F05BD8A}"/>
              </a:ext>
            </a:extLst>
          </p:cNvPr>
          <p:cNvSpPr txBox="1"/>
          <p:nvPr/>
        </p:nvSpPr>
        <p:spPr>
          <a:xfrm>
            <a:off x="609601" y="1371600"/>
            <a:ext cx="11430000" cy="3840731"/>
          </a:xfrm>
          <a:prstGeom prst="rect">
            <a:avLst/>
          </a:prstGeom>
          <a:noFill/>
        </p:spPr>
        <p:txBody>
          <a:bodyPr wrap="square">
            <a:spAutoFit/>
          </a:bodyPr>
          <a:lstStyle/>
          <a:p>
            <a:pPr algn="just">
              <a:lnSpc>
                <a:spcPct val="107000"/>
              </a:lnSpc>
              <a:spcAft>
                <a:spcPts val="800"/>
              </a:spcAft>
              <a:buNone/>
            </a:pPr>
            <a:r>
              <a:rPr lang="en-MY" sz="1800" b="1" kern="100" dirty="0">
                <a:solidFill>
                  <a:srgbClr val="EE0000"/>
                </a:solidFill>
                <a:effectLst/>
                <a:latin typeface="Calibri" panose="020F0502020204030204" pitchFamily="34" charset="0"/>
                <a:ea typeface="Calibri" panose="020F0502020204030204" pitchFamily="34" charset="0"/>
                <a:cs typeface="Calibri" panose="020F0502020204030204" pitchFamily="34" charset="0"/>
              </a:rPr>
              <a:t>The MSCI Asia Pacific Ex-Japan Index (-1.7%)</a:t>
            </a:r>
            <a:r>
              <a:rPr lang="en-MY" sz="1800" kern="100" dirty="0">
                <a:solidFill>
                  <a:srgbClr val="EE0000"/>
                </a:solidFill>
                <a:effectLst/>
                <a:latin typeface="Calibri" panose="020F0502020204030204" pitchFamily="34" charset="0"/>
                <a:ea typeface="Calibri" panose="020F0502020204030204" pitchFamily="34" charset="0"/>
                <a:cs typeface="Calibri" panose="020F0502020204030204" pitchFamily="34" charset="0"/>
              </a:rPr>
              <a:t> </a:t>
            </a:r>
            <a:r>
              <a:rPr lang="en-MY"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underperformed </a:t>
            </a:r>
            <a:r>
              <a:rPr lang="en-MY" sz="1800" kern="100" dirty="0">
                <a:effectLst/>
                <a:latin typeface="Calibri" panose="020F0502020204030204" pitchFamily="34" charset="0"/>
                <a:ea typeface="Calibri" panose="020F0502020204030204" pitchFamily="34" charset="0"/>
                <a:cs typeface="Calibri" panose="020F0502020204030204" pitchFamily="34" charset="0"/>
              </a:rPr>
              <a:t>the</a:t>
            </a:r>
            <a:r>
              <a:rPr lang="en-MY" sz="1800" b="1" kern="100" dirty="0">
                <a:effectLst/>
                <a:latin typeface="Calibri" panose="020F0502020204030204" pitchFamily="34" charset="0"/>
                <a:ea typeface="Calibri" panose="020F0502020204030204" pitchFamily="34" charset="0"/>
                <a:cs typeface="Calibri" panose="020F0502020204030204" pitchFamily="34" charset="0"/>
              </a:rPr>
              <a:t> </a:t>
            </a:r>
            <a:r>
              <a:rPr lang="en-MY" sz="1800" b="1" kern="100" dirty="0">
                <a:solidFill>
                  <a:srgbClr val="EE0000"/>
                </a:solidFill>
                <a:effectLst/>
                <a:latin typeface="Calibri" panose="020F0502020204030204" pitchFamily="34" charset="0"/>
                <a:ea typeface="Calibri" panose="020F0502020204030204" pitchFamily="34" charset="0"/>
                <a:cs typeface="Calibri" panose="020F0502020204030204" pitchFamily="34" charset="0"/>
              </a:rPr>
              <a:t>MSCI World Index (-0.8%)</a:t>
            </a:r>
            <a:r>
              <a:rPr lang="en-MY" sz="1800" kern="100" dirty="0">
                <a:solidFill>
                  <a:srgbClr val="EE0000"/>
                </a:solidFill>
                <a:effectLst/>
                <a:latin typeface="Calibri" panose="020F0502020204030204" pitchFamily="34" charset="0"/>
                <a:ea typeface="Calibri" panose="020F0502020204030204" pitchFamily="34" charset="0"/>
                <a:cs typeface="Calibri" panose="020F0502020204030204" pitchFamily="34" charset="0"/>
              </a:rPr>
              <a:t> </a:t>
            </a:r>
            <a:r>
              <a:rPr lang="en-MY"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outsized declines in Hong Kong and Indonesia drag on the region. </a:t>
            </a:r>
            <a:r>
              <a:rPr lang="en-MY" sz="1800" b="1" kern="100" dirty="0">
                <a:solidFill>
                  <a:srgbClr val="EE0000"/>
                </a:solidFill>
                <a:effectLst/>
                <a:latin typeface="Calibri" panose="020F0502020204030204" pitchFamily="34" charset="0"/>
                <a:ea typeface="Calibri" panose="020F0502020204030204" pitchFamily="34" charset="0"/>
                <a:cs typeface="Calibri" panose="020F0502020204030204" pitchFamily="34" charset="0"/>
              </a:rPr>
              <a:t>Philippines (+4.7%)</a:t>
            </a:r>
            <a:r>
              <a:rPr lang="en-MY" sz="1800" kern="100" dirty="0">
                <a:solidFill>
                  <a:srgbClr val="EE0000"/>
                </a:solidFill>
                <a:effectLst/>
                <a:latin typeface="Calibri" panose="020F0502020204030204" pitchFamily="34" charset="0"/>
                <a:ea typeface="Calibri" panose="020F0502020204030204" pitchFamily="34" charset="0"/>
                <a:cs typeface="Calibri" panose="020F0502020204030204" pitchFamily="34" charset="0"/>
              </a:rPr>
              <a:t> </a:t>
            </a:r>
            <a:r>
              <a:rPr lang="en-MY"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managed to surge back up to flat year-to-date despite accelerating inflation and a weak peso. </a:t>
            </a:r>
            <a:r>
              <a:rPr lang="en-MY" sz="18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Taiwan (+3.1%)</a:t>
            </a:r>
            <a:r>
              <a:rPr lang="en-MY" sz="1800"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r>
              <a:rPr lang="en-MY"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maintained its 2nd place within Asia Pacific for the 3rd month in-a-row, even as its National Development Council flagged an overheating economy for the 6th consecutive month. </a:t>
            </a:r>
            <a:r>
              <a:rPr lang="en-MY" sz="18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Singapore (+2.6%)</a:t>
            </a:r>
            <a:r>
              <a:rPr lang="en-MY" sz="1800"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r>
              <a:rPr lang="en-MY"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trailed not far behind with strong electronics and wholesale trade activity supporting the economy. </a:t>
            </a:r>
            <a:r>
              <a:rPr lang="en-MY" sz="1800" b="1" kern="100" dirty="0">
                <a:solidFill>
                  <a:srgbClr val="EE0000"/>
                </a:solidFill>
                <a:effectLst/>
                <a:latin typeface="Calibri" panose="020F0502020204030204" pitchFamily="34" charset="0"/>
                <a:ea typeface="Calibri" panose="020F0502020204030204" pitchFamily="34" charset="0"/>
                <a:cs typeface="Calibri" panose="020F0502020204030204" pitchFamily="34" charset="0"/>
              </a:rPr>
              <a:t>Hong Kong (-9.1%)</a:t>
            </a:r>
            <a:r>
              <a:rPr lang="en-MY"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suffered its biggest 1-month drop since Jan'24 even as its IPO market enjoyed an AI-driven boom from China AI and semiconductor firms. </a:t>
            </a:r>
            <a:r>
              <a:rPr lang="en-MY" sz="1800" b="1" kern="100" dirty="0">
                <a:solidFill>
                  <a:srgbClr val="EE0000"/>
                </a:solidFill>
                <a:effectLst/>
                <a:latin typeface="Calibri" panose="020F0502020204030204" pitchFamily="34" charset="0"/>
                <a:ea typeface="Calibri" panose="020F0502020204030204" pitchFamily="34" charset="0"/>
                <a:cs typeface="Calibri" panose="020F0502020204030204" pitchFamily="34" charset="0"/>
              </a:rPr>
              <a:t>Indonesia (-7.9%)</a:t>
            </a:r>
            <a:r>
              <a:rPr lang="en-MY" sz="1800" kern="100" dirty="0">
                <a:solidFill>
                  <a:srgbClr val="EE0000"/>
                </a:solidFill>
                <a:effectLst/>
                <a:latin typeface="Calibri" panose="020F0502020204030204" pitchFamily="34" charset="0"/>
                <a:ea typeface="Calibri" panose="020F0502020204030204" pitchFamily="34" charset="0"/>
                <a:cs typeface="Calibri" panose="020F0502020204030204" pitchFamily="34" charset="0"/>
              </a:rPr>
              <a:t> </a:t>
            </a:r>
            <a:r>
              <a:rPr lang="en-MY"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continued its stock market rout, as the government's interventionist policies and a weakening rupiah cause investor and public confidence in its leadership to wane. </a:t>
            </a:r>
            <a:r>
              <a:rPr lang="en-MY" sz="1800" b="1" kern="100" dirty="0">
                <a:solidFill>
                  <a:srgbClr val="EE0000"/>
                </a:solidFill>
                <a:effectLst/>
                <a:latin typeface="Calibri" panose="020F0502020204030204" pitchFamily="34" charset="0"/>
                <a:ea typeface="Calibri" panose="020F0502020204030204" pitchFamily="34" charset="0"/>
                <a:cs typeface="Calibri" panose="020F0502020204030204" pitchFamily="34" charset="0"/>
              </a:rPr>
              <a:t>Malaysia (-1.1%)</a:t>
            </a:r>
            <a:r>
              <a:rPr lang="en-MY" sz="1800" kern="100" dirty="0">
                <a:solidFill>
                  <a:srgbClr val="EE0000"/>
                </a:solidFill>
                <a:effectLst/>
                <a:latin typeface="Calibri" panose="020F0502020204030204" pitchFamily="34" charset="0"/>
                <a:ea typeface="Calibri" panose="020F0502020204030204" pitchFamily="34" charset="0"/>
                <a:cs typeface="Calibri" panose="020F0502020204030204" pitchFamily="34" charset="0"/>
              </a:rPr>
              <a:t> </a:t>
            </a:r>
            <a:r>
              <a:rPr lang="en-MY"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large caps meanwhile struggle to match the growth of tech peers on account of normalising commodity prices prompting a rerating of commodity-driven names.</a:t>
            </a:r>
            <a:endParaRPr lang="en-MY"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buNone/>
            </a:pPr>
            <a:endParaRPr lang="en-GB" kern="0" dirty="0">
              <a:latin typeface="Calibri" panose="020F0502020204030204" pitchFamily="34" charset="0"/>
              <a:ea typeface="SimSun" panose="02010600030101010101" pitchFamily="2" charset="-122"/>
              <a:cs typeface="Calibri" panose="020F0502020204030204" pitchFamily="34" charset="0"/>
            </a:endParaRPr>
          </a:p>
          <a:p>
            <a:pPr>
              <a:lnSpc>
                <a:spcPct val="107000"/>
              </a:lnSpc>
              <a:spcAft>
                <a:spcPts val="800"/>
              </a:spcAft>
              <a:buNone/>
            </a:pPr>
            <a:endParaRPr lang="en-MY" sz="18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Holder 4">
            <a:extLst>
              <a:ext uri="{FF2B5EF4-FFF2-40B4-BE49-F238E27FC236}">
                <a16:creationId xmlns:a16="http://schemas.microsoft.com/office/drawing/2014/main" id="{4DFCC4D4-E5A2-F936-167B-EA4ED046335F}"/>
              </a:ext>
            </a:extLst>
          </p:cNvPr>
          <p:cNvSpPr>
            <a:spLocks noGrp="1"/>
          </p:cNvSpPr>
          <p:nvPr>
            <p:ph type="ftr" sz="quarter" idx="3"/>
          </p:nvPr>
        </p:nvSpPr>
        <p:spPr>
          <a:xfrm>
            <a:off x="76711" y="6266688"/>
            <a:ext cx="9928860" cy="615553"/>
          </a:xfrm>
          <a:prstGeom prst="rect">
            <a:avLst/>
          </a:prstGeom>
        </p:spPr>
        <p:txBody>
          <a:bodyPr wrap="square" lIns="0" tIns="0" rIns="0" bIns="0">
            <a:spAutoFit/>
          </a:bodyPr>
          <a:lstStyle>
            <a:lvl1pPr marL="0" indent="0" algn="l" rtl="0">
              <a:spcBef>
                <a:spcPts val="0"/>
              </a:spcBef>
              <a:spcAft>
                <a:spcPts val="0"/>
              </a:spcAft>
              <a:buNone/>
              <a:defRPr sz="800" b="0" i="0">
                <a:solidFill>
                  <a:schemeClr val="tx1"/>
                </a:solidFill>
                <a:latin typeface="Arial MT"/>
                <a:cs typeface="Arial MT"/>
              </a:defRPr>
            </a:lvl1pPr>
          </a:lstStyle>
          <a:p>
            <a:r>
              <a:rPr lang="en-US" sz="800" dirty="0">
                <a:solidFill>
                  <a:schemeClr val="dk1"/>
                </a:solidFill>
              </a:rPr>
              <a:t>@PhillipCapital 2025. All Rights Reserved. </a:t>
            </a:r>
            <a:br>
              <a:rPr lang="en-US" sz="800" dirty="0">
                <a:solidFill>
                  <a:schemeClr val="dk1"/>
                </a:solidFill>
              </a:rPr>
            </a:br>
            <a:r>
              <a:rPr lang="en-US" sz="800" dirty="0">
                <a:solidFill>
                  <a:schemeClr val="dk1"/>
                </a:solidFill>
              </a:rPr>
              <a:t>The information provided in this presentation is for general informational use and should not be considered as financial advice or a recommendation for any specific investment. It does not take into account your individual objectives, financial situation, or needs. Investments involve risks including the potential loss of the principal amount invested. Before making any investment decisions, consider seeking advice from a financial adviser. The views expressed are personal and </a:t>
            </a:r>
            <a:r>
              <a:rPr lang="en-US" sz="800" dirty="0" err="1">
                <a:solidFill>
                  <a:schemeClr val="dk1"/>
                </a:solidFill>
              </a:rPr>
              <a:t>PhillipCapital</a:t>
            </a:r>
            <a:r>
              <a:rPr lang="en-US" sz="800" dirty="0">
                <a:solidFill>
                  <a:schemeClr val="dk1"/>
                </a:solidFill>
              </a:rPr>
              <a:t> accepts no liability for any losses or damages arising from the use of this information. The information contained in this document is intended only for use during the presentation. </a:t>
            </a:r>
            <a:r>
              <a:rPr lang="en-US" sz="800" dirty="0" err="1">
                <a:solidFill>
                  <a:schemeClr val="dk1"/>
                </a:solidFill>
              </a:rPr>
              <a:t>PhillipCapital</a:t>
            </a:r>
            <a:r>
              <a:rPr lang="en-US" sz="800" dirty="0">
                <a:solidFill>
                  <a:schemeClr val="dk1"/>
                </a:solidFill>
              </a:rPr>
              <a:t> accepts no liability whatsoever with respect to the use of this document or its contents. This advertisement has not been reviewed by the Securities Commission.</a:t>
            </a:r>
          </a:p>
        </p:txBody>
      </p:sp>
      <p:sp>
        <p:nvSpPr>
          <p:cNvPr id="6" name="object 2">
            <a:extLst>
              <a:ext uri="{FF2B5EF4-FFF2-40B4-BE49-F238E27FC236}">
                <a16:creationId xmlns:a16="http://schemas.microsoft.com/office/drawing/2014/main" id="{1C0810DC-BC20-D979-B24E-2757497677E3}"/>
              </a:ext>
            </a:extLst>
          </p:cNvPr>
          <p:cNvSpPr txBox="1">
            <a:spLocks/>
          </p:cNvSpPr>
          <p:nvPr/>
        </p:nvSpPr>
        <p:spPr>
          <a:xfrm>
            <a:off x="762000" y="445179"/>
            <a:ext cx="10210800" cy="948337"/>
          </a:xfrm>
          <a:prstGeom prst="rect">
            <a:avLst/>
          </a:prstGeom>
        </p:spPr>
        <p:txBody>
          <a:bodyPr vert="horz" wrap="square" lIns="0" tIns="12065" rIns="0" bIns="0" rtlCol="0" anchor="b">
            <a:spAutoFit/>
          </a:bodyPr>
          <a:lstStyle>
            <a:lvl1pPr>
              <a:defRPr sz="2800" b="0" i="0">
                <a:solidFill>
                  <a:srgbClr val="003552"/>
                </a:solidFill>
                <a:latin typeface="Arial MT"/>
                <a:ea typeface="+mj-ea"/>
                <a:cs typeface="Arial MT"/>
              </a:defRPr>
            </a:lvl1pPr>
          </a:lstStyle>
          <a:p>
            <a:pPr marL="12700">
              <a:spcBef>
                <a:spcPts val="95"/>
              </a:spcBef>
            </a:pPr>
            <a:endParaRPr lang="en-US" sz="2000" kern="0" spc="-5" dirty="0">
              <a:solidFill>
                <a:schemeClr val="tx1">
                  <a:lumMod val="85000"/>
                  <a:lumOff val="15000"/>
                </a:schemeClr>
              </a:solidFill>
            </a:endParaRPr>
          </a:p>
          <a:p>
            <a:pPr marL="12700">
              <a:spcBef>
                <a:spcPts val="95"/>
              </a:spcBef>
            </a:pPr>
            <a:r>
              <a:rPr lang="en-US" sz="2000" kern="0" spc="-5" dirty="0">
                <a:solidFill>
                  <a:schemeClr val="tx1">
                    <a:lumMod val="85000"/>
                    <a:lumOff val="15000"/>
                  </a:schemeClr>
                </a:solidFill>
              </a:rPr>
              <a:t>MSCI Asia Pacific Ex-Japan Index underperformed the MSCI World Index, Malaysia, Indonesia, Hong Kong lagged  </a:t>
            </a:r>
          </a:p>
        </p:txBody>
      </p:sp>
    </p:spTree>
    <p:extLst>
      <p:ext uri="{BB962C8B-B14F-4D97-AF65-F5344CB8AC3E}">
        <p14:creationId xmlns:p14="http://schemas.microsoft.com/office/powerpoint/2010/main" val="1926578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8801" y="335971"/>
            <a:ext cx="8509001" cy="381515"/>
          </a:xfrm>
          <a:prstGeom prst="rect">
            <a:avLst/>
          </a:prstGeom>
        </p:spPr>
        <p:txBody>
          <a:bodyPr vert="horz" wrap="square" lIns="0" tIns="12065" rIns="0" bIns="0" rtlCol="0" anchor="b">
            <a:spAutoFit/>
          </a:bodyPr>
          <a:lstStyle/>
          <a:p>
            <a:pPr marL="12700">
              <a:spcBef>
                <a:spcPts val="95"/>
              </a:spcBef>
            </a:pPr>
            <a:r>
              <a:rPr lang="en-US" sz="2400" spc="-5" dirty="0"/>
              <a:t>Market Review – </a:t>
            </a:r>
            <a:r>
              <a:rPr lang="en-US" altLang="zh-CN" sz="2400" spc="-5" dirty="0"/>
              <a:t>June</a:t>
            </a:r>
            <a:r>
              <a:rPr lang="en-US" sz="2400" spc="-5" dirty="0"/>
              <a:t> 2026</a:t>
            </a:r>
          </a:p>
        </p:txBody>
      </p:sp>
      <p:sp>
        <p:nvSpPr>
          <p:cNvPr id="3" name="object 2">
            <a:extLst>
              <a:ext uri="{FF2B5EF4-FFF2-40B4-BE49-F238E27FC236}">
                <a16:creationId xmlns:a16="http://schemas.microsoft.com/office/drawing/2014/main" id="{2A1BE854-A9A4-A2C6-70EA-03FB030CA57B}"/>
              </a:ext>
            </a:extLst>
          </p:cNvPr>
          <p:cNvSpPr txBox="1">
            <a:spLocks/>
          </p:cNvSpPr>
          <p:nvPr/>
        </p:nvSpPr>
        <p:spPr>
          <a:xfrm>
            <a:off x="1828801" y="717486"/>
            <a:ext cx="10210799" cy="319959"/>
          </a:xfrm>
          <a:prstGeom prst="rect">
            <a:avLst/>
          </a:prstGeom>
        </p:spPr>
        <p:txBody>
          <a:bodyPr vert="horz" wrap="square" lIns="0" tIns="12065" rIns="0" bIns="0" rtlCol="0" anchor="b">
            <a:spAutoFit/>
          </a:bodyPr>
          <a:lstStyle>
            <a:lvl1pPr>
              <a:defRPr sz="2800" b="0" i="0">
                <a:solidFill>
                  <a:srgbClr val="003552"/>
                </a:solidFill>
                <a:latin typeface="Arial MT"/>
                <a:ea typeface="+mj-ea"/>
                <a:cs typeface="Arial MT"/>
              </a:defRPr>
            </a:lvl1pPr>
          </a:lstStyle>
          <a:p>
            <a:pPr marL="12700">
              <a:spcBef>
                <a:spcPts val="95"/>
              </a:spcBef>
            </a:pPr>
            <a:r>
              <a:rPr lang="en-US" sz="2000" kern="0" spc="-5" dirty="0">
                <a:solidFill>
                  <a:schemeClr val="tx1">
                    <a:lumMod val="85000"/>
                    <a:lumOff val="15000"/>
                  </a:schemeClr>
                </a:solidFill>
              </a:rPr>
              <a:t>Malaysia, Indonesia, Hong Kong lagged</a:t>
            </a:r>
          </a:p>
        </p:txBody>
      </p:sp>
      <p:sp>
        <p:nvSpPr>
          <p:cNvPr id="7" name="TextBox 6">
            <a:extLst>
              <a:ext uri="{FF2B5EF4-FFF2-40B4-BE49-F238E27FC236}">
                <a16:creationId xmlns:a16="http://schemas.microsoft.com/office/drawing/2014/main" id="{34912AAD-5558-DA65-6EE2-F8D415712A6C}"/>
              </a:ext>
            </a:extLst>
          </p:cNvPr>
          <p:cNvSpPr txBox="1"/>
          <p:nvPr/>
        </p:nvSpPr>
        <p:spPr>
          <a:xfrm>
            <a:off x="812800" y="5943600"/>
            <a:ext cx="8407400" cy="276999"/>
          </a:xfrm>
          <a:prstGeom prst="rect">
            <a:avLst/>
          </a:prstGeom>
          <a:noFill/>
        </p:spPr>
        <p:txBody>
          <a:bodyPr wrap="square">
            <a:spAutoFit/>
          </a:bodyPr>
          <a:lstStyle/>
          <a:p>
            <a:r>
              <a:rPr lang="en-MY" sz="1200" dirty="0">
                <a:latin typeface="Calibri" panose="020F0502020204030204" pitchFamily="34" charset="0"/>
                <a:ea typeface="DengXian" panose="02010600030101010101" pitchFamily="2" charset="-122"/>
                <a:cs typeface="Times New Roman" panose="02020603050405020304" pitchFamily="18" charset="0"/>
              </a:rPr>
              <a:t>Source: </a:t>
            </a:r>
            <a:r>
              <a:rPr lang="en-US" sz="1200" dirty="0">
                <a:latin typeface="Calibri" panose="020F0502020204030204" pitchFamily="34" charset="0"/>
                <a:ea typeface="DengXian" panose="02010600030101010101" pitchFamily="2" charset="-122"/>
                <a:cs typeface="Times New Roman" panose="02020603050405020304" pitchFamily="18" charset="0"/>
              </a:rPr>
              <a:t>Bloomberg, PCM, 30 June 2026</a:t>
            </a:r>
            <a:endParaRPr lang="en-MY" sz="1200" dirty="0"/>
          </a:p>
        </p:txBody>
      </p:sp>
      <p:sp>
        <p:nvSpPr>
          <p:cNvPr id="5" name="Holder 4">
            <a:extLst>
              <a:ext uri="{FF2B5EF4-FFF2-40B4-BE49-F238E27FC236}">
                <a16:creationId xmlns:a16="http://schemas.microsoft.com/office/drawing/2014/main" id="{FB715E6E-B5E5-55BA-40A3-C829A756F696}"/>
              </a:ext>
            </a:extLst>
          </p:cNvPr>
          <p:cNvSpPr>
            <a:spLocks noGrp="1"/>
          </p:cNvSpPr>
          <p:nvPr>
            <p:ph type="ftr" sz="quarter" idx="3"/>
          </p:nvPr>
        </p:nvSpPr>
        <p:spPr>
          <a:xfrm>
            <a:off x="76711" y="6266688"/>
            <a:ext cx="9928860" cy="615553"/>
          </a:xfrm>
          <a:prstGeom prst="rect">
            <a:avLst/>
          </a:prstGeom>
        </p:spPr>
        <p:txBody>
          <a:bodyPr wrap="square" lIns="0" tIns="0" rIns="0" bIns="0">
            <a:spAutoFit/>
          </a:bodyPr>
          <a:lstStyle>
            <a:lvl1pPr marL="0" indent="0" algn="l" rtl="0">
              <a:spcBef>
                <a:spcPts val="0"/>
              </a:spcBef>
              <a:spcAft>
                <a:spcPts val="0"/>
              </a:spcAft>
              <a:buNone/>
              <a:defRPr sz="800" b="0" i="0">
                <a:solidFill>
                  <a:schemeClr val="tx1"/>
                </a:solidFill>
                <a:latin typeface="Arial MT"/>
                <a:cs typeface="Arial MT"/>
              </a:defRPr>
            </a:lvl1pPr>
          </a:lstStyle>
          <a:p>
            <a:r>
              <a:rPr lang="en-US" sz="800" dirty="0">
                <a:solidFill>
                  <a:schemeClr val="dk1"/>
                </a:solidFill>
              </a:rPr>
              <a:t>@PhillipCapital 2025. All Rights Reserved. </a:t>
            </a:r>
            <a:br>
              <a:rPr lang="en-US" sz="800" dirty="0">
                <a:solidFill>
                  <a:schemeClr val="dk1"/>
                </a:solidFill>
              </a:rPr>
            </a:br>
            <a:r>
              <a:rPr lang="en-US" sz="800" dirty="0">
                <a:solidFill>
                  <a:schemeClr val="dk1"/>
                </a:solidFill>
              </a:rPr>
              <a:t>The information provided in this presentation is for general informational use and should not be considered as financial advice or a recommendation for any specific investment. It does not take into account your individual objectives, financial situation, or needs. Investments involve risks including the potential loss of the principal amount invested. Before making any investment decisions, consider seeking advice from a financial adviser. The views expressed are personal and </a:t>
            </a:r>
            <a:r>
              <a:rPr lang="en-US" sz="800" dirty="0" err="1">
                <a:solidFill>
                  <a:schemeClr val="dk1"/>
                </a:solidFill>
              </a:rPr>
              <a:t>PhillipCapital</a:t>
            </a:r>
            <a:r>
              <a:rPr lang="en-US" sz="800" dirty="0">
                <a:solidFill>
                  <a:schemeClr val="dk1"/>
                </a:solidFill>
              </a:rPr>
              <a:t> accepts no liability for any losses or damages arising from the use of this information. The information contained in this document is intended only for use during the presentation. </a:t>
            </a:r>
            <a:r>
              <a:rPr lang="en-US" sz="800" dirty="0" err="1">
                <a:solidFill>
                  <a:schemeClr val="dk1"/>
                </a:solidFill>
              </a:rPr>
              <a:t>PhillipCapital</a:t>
            </a:r>
            <a:r>
              <a:rPr lang="en-US" sz="800" dirty="0">
                <a:solidFill>
                  <a:schemeClr val="dk1"/>
                </a:solidFill>
              </a:rPr>
              <a:t> accepts no liability whatsoever with respect to the use of this document or its contents. This advertisement has not been reviewed by the Securities Commission.</a:t>
            </a:r>
          </a:p>
        </p:txBody>
      </p:sp>
      <p:pic>
        <p:nvPicPr>
          <p:cNvPr id="8" name="Picture 7">
            <a:extLst>
              <a:ext uri="{FF2B5EF4-FFF2-40B4-BE49-F238E27FC236}">
                <a16:creationId xmlns:a16="http://schemas.microsoft.com/office/drawing/2014/main" id="{11417622-600B-2B84-B697-0E6723B974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3640" y="1435991"/>
            <a:ext cx="6564801" cy="4109063"/>
          </a:xfrm>
          <a:prstGeom prst="rect">
            <a:avLst/>
          </a:prstGeom>
          <a:noFill/>
          <a:ln>
            <a:noFill/>
          </a:ln>
        </p:spPr>
      </p:pic>
    </p:spTree>
    <p:extLst>
      <p:ext uri="{BB962C8B-B14F-4D97-AF65-F5344CB8AC3E}">
        <p14:creationId xmlns:p14="http://schemas.microsoft.com/office/powerpoint/2010/main" val="1638690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7FF3D-D209-AC4A-C0D1-718038234B2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63660E4-256D-40EA-F447-C5394C4F1523}"/>
              </a:ext>
            </a:extLst>
          </p:cNvPr>
          <p:cNvSpPr txBox="1">
            <a:spLocks noGrp="1"/>
          </p:cNvSpPr>
          <p:nvPr>
            <p:ph type="title"/>
          </p:nvPr>
        </p:nvSpPr>
        <p:spPr>
          <a:xfrm>
            <a:off x="1828801" y="335971"/>
            <a:ext cx="8509001" cy="381515"/>
          </a:xfrm>
          <a:prstGeom prst="rect">
            <a:avLst/>
          </a:prstGeom>
        </p:spPr>
        <p:txBody>
          <a:bodyPr vert="horz" wrap="square" lIns="0" tIns="12065" rIns="0" bIns="0" rtlCol="0" anchor="b">
            <a:spAutoFit/>
          </a:bodyPr>
          <a:lstStyle/>
          <a:p>
            <a:pPr marL="12700">
              <a:spcBef>
                <a:spcPts val="95"/>
              </a:spcBef>
            </a:pPr>
            <a:r>
              <a:rPr lang="en-US" sz="2400" spc="-5" dirty="0"/>
              <a:t>Strategy</a:t>
            </a:r>
          </a:p>
        </p:txBody>
      </p:sp>
      <p:sp>
        <p:nvSpPr>
          <p:cNvPr id="3" name="object 2">
            <a:extLst>
              <a:ext uri="{FF2B5EF4-FFF2-40B4-BE49-F238E27FC236}">
                <a16:creationId xmlns:a16="http://schemas.microsoft.com/office/drawing/2014/main" id="{176ECD1D-97C4-642A-C108-9AD7D66D1989}"/>
              </a:ext>
            </a:extLst>
          </p:cNvPr>
          <p:cNvSpPr txBox="1">
            <a:spLocks/>
          </p:cNvSpPr>
          <p:nvPr/>
        </p:nvSpPr>
        <p:spPr>
          <a:xfrm>
            <a:off x="1828801" y="717486"/>
            <a:ext cx="10210799" cy="319959"/>
          </a:xfrm>
          <a:prstGeom prst="rect">
            <a:avLst/>
          </a:prstGeom>
        </p:spPr>
        <p:txBody>
          <a:bodyPr vert="horz" wrap="square" lIns="0" tIns="12065" rIns="0" bIns="0" rtlCol="0" anchor="b">
            <a:spAutoFit/>
          </a:bodyPr>
          <a:lstStyle>
            <a:lvl1pPr>
              <a:defRPr sz="2800" b="0" i="0">
                <a:solidFill>
                  <a:srgbClr val="003552"/>
                </a:solidFill>
                <a:latin typeface="Arial MT"/>
                <a:ea typeface="+mj-ea"/>
                <a:cs typeface="Arial MT"/>
              </a:defRPr>
            </a:lvl1pPr>
          </a:lstStyle>
          <a:p>
            <a:pPr marL="12700">
              <a:spcBef>
                <a:spcPts val="95"/>
              </a:spcBef>
            </a:pPr>
            <a:r>
              <a:rPr lang="en-US" sz="2000" kern="0" spc="-5" dirty="0">
                <a:solidFill>
                  <a:schemeClr val="tx1">
                    <a:lumMod val="85000"/>
                    <a:lumOff val="15000"/>
                  </a:schemeClr>
                </a:solidFill>
              </a:rPr>
              <a:t>What to look ahead?</a:t>
            </a:r>
          </a:p>
        </p:txBody>
      </p:sp>
      <p:sp>
        <p:nvSpPr>
          <p:cNvPr id="5" name="TextBox 4">
            <a:extLst>
              <a:ext uri="{FF2B5EF4-FFF2-40B4-BE49-F238E27FC236}">
                <a16:creationId xmlns:a16="http://schemas.microsoft.com/office/drawing/2014/main" id="{53E6D7B7-6ACE-1FE9-B7E3-D74A74353E11}"/>
              </a:ext>
            </a:extLst>
          </p:cNvPr>
          <p:cNvSpPr txBox="1"/>
          <p:nvPr/>
        </p:nvSpPr>
        <p:spPr>
          <a:xfrm>
            <a:off x="609601" y="1261110"/>
            <a:ext cx="11430000" cy="4601644"/>
          </a:xfrm>
          <a:prstGeom prst="rect">
            <a:avLst/>
          </a:prstGeom>
          <a:noFill/>
        </p:spPr>
        <p:txBody>
          <a:bodyPr wrap="square">
            <a:spAutoFit/>
          </a:bodyPr>
          <a:lstStyle/>
          <a:p>
            <a:r>
              <a:rPr lang="en-US" sz="1800" b="1" kern="1200" dirty="0">
                <a:solidFill>
                  <a:srgbClr val="FF0000"/>
                </a:solidFill>
                <a:effectLst/>
                <a:latin typeface="Calibri" panose="020F0502020204030204" pitchFamily="34" charset="0"/>
                <a:ea typeface="SimSun" panose="02010600030101010101" pitchFamily="2" charset="-122"/>
              </a:rPr>
              <a:t>MALAYSIA</a:t>
            </a:r>
          </a:p>
          <a:p>
            <a:pPr algn="just">
              <a:lnSpc>
                <a:spcPct val="107000"/>
              </a:lnSpc>
              <a:spcAft>
                <a:spcPts val="800"/>
              </a:spcAft>
              <a:buNone/>
            </a:pPr>
            <a:r>
              <a:rPr lang="en-MY"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Malaysia’s macro backdrop in June remained broadly stable, supported by improving global risk sentiment, although domestic sentiment was partly influenced by heightened political attention ahead of the upcoming general election cycle. While election-related uncertainty led to periods of volatility in domestic equities, market reaction was overall measured, reflecting expectations of policy continuity and institutional stability. Easing global energy pressures and more diversified crude supply dynamics, partly supported by shifts in Russian export flows, helped moderate inflationary pressures and support domestic price stability. Nevertheless, we remain watchful of the second order inflationary effect arising from earlier increases in energy, logistics, and labour costs which could still lingered within certain industry. Against this backdrop, we remain constructive on selected domestic-oriented sectors, particularly those linked to rising electricity demand from data centre expansion and continued momentum in renewable energy investment. We are also increasingly positive on the technology sector as visibility in order flows improves, supported by sustained AI-related capital expenditure from global leaders. Accordingly, our strategy continues to favour a barbell approach anchored on large-cap, high-quality companies with strong balance sheets and reliable dividend yields, while selectively complemented by exposure to firms with clear earnings growth potential driven by structural thematic drivers.</a:t>
            </a:r>
            <a:endParaRPr lang="en-MY" sz="1800" kern="1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sz="1800" kern="1200" dirty="0">
              <a:solidFill>
                <a:srgbClr val="000000"/>
              </a:solidFill>
              <a:effectLst/>
              <a:latin typeface="Calibri" panose="020F0502020204030204" pitchFamily="34" charset="0"/>
              <a:ea typeface="SimSun" panose="02010600030101010101" pitchFamily="2" charset="-122"/>
            </a:endParaRPr>
          </a:p>
        </p:txBody>
      </p:sp>
      <p:sp>
        <p:nvSpPr>
          <p:cNvPr id="4" name="Holder 4">
            <a:extLst>
              <a:ext uri="{FF2B5EF4-FFF2-40B4-BE49-F238E27FC236}">
                <a16:creationId xmlns:a16="http://schemas.microsoft.com/office/drawing/2014/main" id="{B1F7BE4B-F496-D1D9-FC43-09034E73C682}"/>
              </a:ext>
            </a:extLst>
          </p:cNvPr>
          <p:cNvSpPr>
            <a:spLocks noGrp="1"/>
          </p:cNvSpPr>
          <p:nvPr>
            <p:ph type="ftr" sz="quarter" idx="3"/>
          </p:nvPr>
        </p:nvSpPr>
        <p:spPr>
          <a:xfrm>
            <a:off x="76711" y="6266688"/>
            <a:ext cx="9928860" cy="615553"/>
          </a:xfrm>
          <a:prstGeom prst="rect">
            <a:avLst/>
          </a:prstGeom>
        </p:spPr>
        <p:txBody>
          <a:bodyPr wrap="square" lIns="0" tIns="0" rIns="0" bIns="0">
            <a:spAutoFit/>
          </a:bodyPr>
          <a:lstStyle>
            <a:lvl1pPr marL="0" indent="0" algn="l" rtl="0">
              <a:spcBef>
                <a:spcPts val="0"/>
              </a:spcBef>
              <a:spcAft>
                <a:spcPts val="0"/>
              </a:spcAft>
              <a:buNone/>
              <a:defRPr sz="800" b="0" i="0">
                <a:solidFill>
                  <a:schemeClr val="tx1"/>
                </a:solidFill>
                <a:latin typeface="Arial MT"/>
                <a:cs typeface="Arial MT"/>
              </a:defRPr>
            </a:lvl1pPr>
          </a:lstStyle>
          <a:p>
            <a:r>
              <a:rPr lang="en-US" sz="800" dirty="0">
                <a:solidFill>
                  <a:schemeClr val="dk1"/>
                </a:solidFill>
              </a:rPr>
              <a:t>@PhillipCapital 2025. All Rights Reserved. </a:t>
            </a:r>
            <a:br>
              <a:rPr lang="en-US" sz="800" dirty="0">
                <a:solidFill>
                  <a:schemeClr val="dk1"/>
                </a:solidFill>
              </a:rPr>
            </a:br>
            <a:r>
              <a:rPr lang="en-US" sz="800" dirty="0">
                <a:solidFill>
                  <a:schemeClr val="dk1"/>
                </a:solidFill>
              </a:rPr>
              <a:t>The information provided in this presentation is for general informational use and should not be considered as financial advice or a recommendation for any specific investment. It does not take into account your individual objectives, financial situation, or needs. Investments involve risks including the potential loss of the principal amount invested. Before making any investment decisions, consider seeking advice from a financial adviser. The views expressed are personal and </a:t>
            </a:r>
            <a:r>
              <a:rPr lang="en-US" sz="800" dirty="0" err="1">
                <a:solidFill>
                  <a:schemeClr val="dk1"/>
                </a:solidFill>
              </a:rPr>
              <a:t>PhillipCapital</a:t>
            </a:r>
            <a:r>
              <a:rPr lang="en-US" sz="800" dirty="0">
                <a:solidFill>
                  <a:schemeClr val="dk1"/>
                </a:solidFill>
              </a:rPr>
              <a:t> accepts no liability for any losses or damages arising from the use of this information. The information contained in this document is intended only for use during the presentation. </a:t>
            </a:r>
            <a:r>
              <a:rPr lang="en-US" sz="800" dirty="0" err="1">
                <a:solidFill>
                  <a:schemeClr val="dk1"/>
                </a:solidFill>
              </a:rPr>
              <a:t>PhillipCapital</a:t>
            </a:r>
            <a:r>
              <a:rPr lang="en-US" sz="800" dirty="0">
                <a:solidFill>
                  <a:schemeClr val="dk1"/>
                </a:solidFill>
              </a:rPr>
              <a:t> accepts no liability whatsoever with respect to the use of this document or its contents. This advertisement has not been reviewed by the Securities Commission.</a:t>
            </a:r>
          </a:p>
        </p:txBody>
      </p:sp>
    </p:spTree>
    <p:extLst>
      <p:ext uri="{BB962C8B-B14F-4D97-AF65-F5344CB8AC3E}">
        <p14:creationId xmlns:p14="http://schemas.microsoft.com/office/powerpoint/2010/main" val="414382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3118D-BBEF-AB55-AF39-90E5488CFCD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570FF77-7EF9-B970-839E-2578995FB61F}"/>
              </a:ext>
            </a:extLst>
          </p:cNvPr>
          <p:cNvSpPr txBox="1">
            <a:spLocks noGrp="1"/>
          </p:cNvSpPr>
          <p:nvPr>
            <p:ph type="title"/>
          </p:nvPr>
        </p:nvSpPr>
        <p:spPr>
          <a:xfrm>
            <a:off x="1828801" y="335971"/>
            <a:ext cx="8509001" cy="381515"/>
          </a:xfrm>
          <a:prstGeom prst="rect">
            <a:avLst/>
          </a:prstGeom>
        </p:spPr>
        <p:txBody>
          <a:bodyPr vert="horz" wrap="square" lIns="0" tIns="12065" rIns="0" bIns="0" rtlCol="0" anchor="b">
            <a:spAutoFit/>
          </a:bodyPr>
          <a:lstStyle/>
          <a:p>
            <a:pPr marL="12700">
              <a:spcBef>
                <a:spcPts val="95"/>
              </a:spcBef>
            </a:pPr>
            <a:r>
              <a:rPr lang="en-US" sz="2400" spc="-5" dirty="0"/>
              <a:t>Strategy</a:t>
            </a:r>
          </a:p>
        </p:txBody>
      </p:sp>
      <p:sp>
        <p:nvSpPr>
          <p:cNvPr id="3" name="object 2">
            <a:extLst>
              <a:ext uri="{FF2B5EF4-FFF2-40B4-BE49-F238E27FC236}">
                <a16:creationId xmlns:a16="http://schemas.microsoft.com/office/drawing/2014/main" id="{2EC19DFE-1537-7132-D10E-26CD368509A2}"/>
              </a:ext>
            </a:extLst>
          </p:cNvPr>
          <p:cNvSpPr txBox="1">
            <a:spLocks/>
          </p:cNvSpPr>
          <p:nvPr/>
        </p:nvSpPr>
        <p:spPr>
          <a:xfrm>
            <a:off x="1828801" y="717486"/>
            <a:ext cx="10210799" cy="319959"/>
          </a:xfrm>
          <a:prstGeom prst="rect">
            <a:avLst/>
          </a:prstGeom>
        </p:spPr>
        <p:txBody>
          <a:bodyPr vert="horz" wrap="square" lIns="0" tIns="12065" rIns="0" bIns="0" rtlCol="0" anchor="b">
            <a:spAutoFit/>
          </a:bodyPr>
          <a:lstStyle>
            <a:lvl1pPr>
              <a:defRPr sz="2800" b="0" i="0">
                <a:solidFill>
                  <a:srgbClr val="003552"/>
                </a:solidFill>
                <a:latin typeface="Arial MT"/>
                <a:ea typeface="+mj-ea"/>
                <a:cs typeface="Arial MT"/>
              </a:defRPr>
            </a:lvl1pPr>
          </a:lstStyle>
          <a:p>
            <a:pPr marL="12700">
              <a:spcBef>
                <a:spcPts val="95"/>
              </a:spcBef>
            </a:pPr>
            <a:r>
              <a:rPr lang="en-US" sz="2000" kern="0" spc="-5" dirty="0">
                <a:solidFill>
                  <a:schemeClr val="tx1">
                    <a:lumMod val="85000"/>
                    <a:lumOff val="15000"/>
                  </a:schemeClr>
                </a:solidFill>
              </a:rPr>
              <a:t>What to look ahead?</a:t>
            </a:r>
          </a:p>
        </p:txBody>
      </p:sp>
      <p:sp>
        <p:nvSpPr>
          <p:cNvPr id="5" name="TextBox 4">
            <a:extLst>
              <a:ext uri="{FF2B5EF4-FFF2-40B4-BE49-F238E27FC236}">
                <a16:creationId xmlns:a16="http://schemas.microsoft.com/office/drawing/2014/main" id="{F584A82A-3444-FEB4-3F28-CB5DE01FD24D}"/>
              </a:ext>
            </a:extLst>
          </p:cNvPr>
          <p:cNvSpPr txBox="1"/>
          <p:nvPr/>
        </p:nvSpPr>
        <p:spPr>
          <a:xfrm>
            <a:off x="609601" y="914400"/>
            <a:ext cx="11430000" cy="6186309"/>
          </a:xfrm>
          <a:prstGeom prst="rect">
            <a:avLst/>
          </a:prstGeom>
          <a:noFill/>
        </p:spPr>
        <p:txBody>
          <a:bodyPr wrap="square">
            <a:spAutoFit/>
          </a:bodyPr>
          <a:lstStyle/>
          <a:p>
            <a:r>
              <a:rPr lang="en-US" sz="1800" b="1" kern="1200" dirty="0">
                <a:solidFill>
                  <a:srgbClr val="FF0000"/>
                </a:solidFill>
                <a:effectLst/>
                <a:latin typeface="Calibri" panose="020F0502020204030204" pitchFamily="34" charset="0"/>
                <a:ea typeface="SimSun" panose="02010600030101010101" pitchFamily="2" charset="-122"/>
              </a:rPr>
              <a:t>REGIONAL</a:t>
            </a:r>
          </a:p>
          <a:p>
            <a:r>
              <a:rPr lang="en-MY" dirty="0"/>
              <a:t>Global markets navigated a more constructive environment as diplomatic efforts in the Middle East progressed, with a conditional ceasefire between the United States and Iran and gradual reopening of the Strait of Hormuz helping to stabilise energy markets and improve investor sentiment. While the situation remains fragile and supply chain disruptions persist, the risk of a broader regional escalation has eased for now. While AI remains a key driver of demand, growth is increasingly extending into adjacent areas, including semiconductor manufacturing, advanced memory (DRAM and HBM), networking equipment, and hyperscale data centre infrastructure. This sustained investment cycle continues to support the region’s technology supply chains, reinforcing the resilience of key export-oriented economies. </a:t>
            </a:r>
          </a:p>
          <a:p>
            <a:endParaRPr lang="en-MY" dirty="0"/>
          </a:p>
          <a:p>
            <a:r>
              <a:rPr lang="en-MY" dirty="0"/>
              <a:t>Beyond the digital theme, ongoing spending in power infrastructure, grid modernisation, industrial automation, and electrification is also emerging as an important complementary driver of growth, reflecting the scale of capital investment required to support rising electricity demand and longer-term productivity improvements Against this backdrop, while sector leadership continues to be supported by structural growth in technology and industrial themes, markets are becoming increasingly selective as valuations have moved higher and are now more sensitive to earnings delivery following strong performance year-to-date. </a:t>
            </a:r>
          </a:p>
          <a:p>
            <a:endParaRPr lang="en-MY" dirty="0"/>
          </a:p>
          <a:p>
            <a:r>
              <a:rPr lang="en-MY" dirty="0"/>
              <a:t>In this environment, we believe a barbell strategy that combines growth and income exposures, alongside broader diversification, remains well positioned to navigate volatility stemming from potential energy shocks, renewed inflationary pressures, and lingering uncertainties surrounding US tariff policies.</a:t>
            </a:r>
          </a:p>
          <a:p>
            <a:r>
              <a:rPr lang="en-MY" dirty="0"/>
              <a:t> </a:t>
            </a:r>
          </a:p>
          <a:p>
            <a:endParaRPr lang="en-US" dirty="0">
              <a:solidFill>
                <a:srgbClr val="000000"/>
              </a:solidFill>
              <a:latin typeface="Calibri" panose="020F0502020204030204" pitchFamily="34" charset="0"/>
              <a:ea typeface="SimSun" panose="02010600030101010101" pitchFamily="2" charset="-122"/>
            </a:endParaRPr>
          </a:p>
          <a:p>
            <a:endParaRPr lang="en-US" sz="1800" kern="1200" dirty="0">
              <a:solidFill>
                <a:srgbClr val="000000"/>
              </a:solidFill>
              <a:effectLst/>
              <a:latin typeface="Calibri" panose="020F0502020204030204" pitchFamily="34" charset="0"/>
              <a:ea typeface="SimSun" panose="02010600030101010101" pitchFamily="2" charset="-122"/>
            </a:endParaRPr>
          </a:p>
        </p:txBody>
      </p:sp>
      <p:sp>
        <p:nvSpPr>
          <p:cNvPr id="4" name="Holder 4">
            <a:extLst>
              <a:ext uri="{FF2B5EF4-FFF2-40B4-BE49-F238E27FC236}">
                <a16:creationId xmlns:a16="http://schemas.microsoft.com/office/drawing/2014/main" id="{DC17C068-CDD4-A800-A7ED-D20BDF3B6CB5}"/>
              </a:ext>
            </a:extLst>
          </p:cNvPr>
          <p:cNvSpPr>
            <a:spLocks noGrp="1"/>
          </p:cNvSpPr>
          <p:nvPr>
            <p:ph type="ftr" sz="quarter" idx="3"/>
          </p:nvPr>
        </p:nvSpPr>
        <p:spPr>
          <a:xfrm>
            <a:off x="76711" y="6266688"/>
            <a:ext cx="9928860" cy="615553"/>
          </a:xfrm>
          <a:prstGeom prst="rect">
            <a:avLst/>
          </a:prstGeom>
        </p:spPr>
        <p:txBody>
          <a:bodyPr wrap="square" lIns="0" tIns="0" rIns="0" bIns="0">
            <a:spAutoFit/>
          </a:bodyPr>
          <a:lstStyle>
            <a:lvl1pPr marL="0" indent="0" algn="l" rtl="0">
              <a:spcBef>
                <a:spcPts val="0"/>
              </a:spcBef>
              <a:spcAft>
                <a:spcPts val="0"/>
              </a:spcAft>
              <a:buNone/>
              <a:defRPr sz="800" b="0" i="0">
                <a:solidFill>
                  <a:schemeClr val="tx1"/>
                </a:solidFill>
                <a:latin typeface="Arial MT"/>
                <a:cs typeface="Arial MT"/>
              </a:defRPr>
            </a:lvl1pPr>
          </a:lstStyle>
          <a:p>
            <a:r>
              <a:rPr lang="en-US" sz="800" dirty="0">
                <a:solidFill>
                  <a:schemeClr val="dk1"/>
                </a:solidFill>
              </a:rPr>
              <a:t>@PhillipCapital 2025. All Rights Reserved. </a:t>
            </a:r>
            <a:br>
              <a:rPr lang="en-US" sz="800" dirty="0">
                <a:solidFill>
                  <a:schemeClr val="dk1"/>
                </a:solidFill>
              </a:rPr>
            </a:br>
            <a:r>
              <a:rPr lang="en-US" sz="800" dirty="0">
                <a:solidFill>
                  <a:schemeClr val="dk1"/>
                </a:solidFill>
              </a:rPr>
              <a:t>The information provided in this presentation is for general informational use and should not be considered as financial advice or a recommendation for any specific investment. It does not take into account your individual objectives, financial situation, or needs. Investments involve risks including the potential loss of the principal amount invested. Before making any investment decisions, consider seeking advice from a financial adviser. The views expressed are personal and </a:t>
            </a:r>
            <a:r>
              <a:rPr lang="en-US" sz="800" dirty="0" err="1">
                <a:solidFill>
                  <a:schemeClr val="dk1"/>
                </a:solidFill>
              </a:rPr>
              <a:t>PhillipCapital</a:t>
            </a:r>
            <a:r>
              <a:rPr lang="en-US" sz="800" dirty="0">
                <a:solidFill>
                  <a:schemeClr val="dk1"/>
                </a:solidFill>
              </a:rPr>
              <a:t> accepts no liability for any losses or damages arising from the use of this information. The information contained in this document is intended only for use during the presentation. </a:t>
            </a:r>
            <a:r>
              <a:rPr lang="en-US" sz="800" dirty="0" err="1">
                <a:solidFill>
                  <a:schemeClr val="dk1"/>
                </a:solidFill>
              </a:rPr>
              <a:t>PhillipCapital</a:t>
            </a:r>
            <a:r>
              <a:rPr lang="en-US" sz="800" dirty="0">
                <a:solidFill>
                  <a:schemeClr val="dk1"/>
                </a:solidFill>
              </a:rPr>
              <a:t> accepts no liability whatsoever with respect to the use of this document or its contents. This advertisement has not been reviewed by the Securities Commission.</a:t>
            </a:r>
          </a:p>
        </p:txBody>
      </p:sp>
    </p:spTree>
    <p:extLst>
      <p:ext uri="{BB962C8B-B14F-4D97-AF65-F5344CB8AC3E}">
        <p14:creationId xmlns:p14="http://schemas.microsoft.com/office/powerpoint/2010/main" val="1968267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8801" y="335971"/>
            <a:ext cx="8509001" cy="381515"/>
          </a:xfrm>
          <a:prstGeom prst="rect">
            <a:avLst/>
          </a:prstGeom>
        </p:spPr>
        <p:txBody>
          <a:bodyPr vert="horz" wrap="square" lIns="0" tIns="12065" rIns="0" bIns="0" rtlCol="0" anchor="b">
            <a:spAutoFit/>
          </a:bodyPr>
          <a:lstStyle/>
          <a:p>
            <a:pPr marL="12700">
              <a:spcBef>
                <a:spcPts val="95"/>
              </a:spcBef>
            </a:pPr>
            <a:r>
              <a:rPr lang="en-US" sz="2400" spc="-5" dirty="0"/>
              <a:t>Strategy</a:t>
            </a:r>
          </a:p>
        </p:txBody>
      </p:sp>
      <p:sp>
        <p:nvSpPr>
          <p:cNvPr id="3" name="object 2">
            <a:extLst>
              <a:ext uri="{FF2B5EF4-FFF2-40B4-BE49-F238E27FC236}">
                <a16:creationId xmlns:a16="http://schemas.microsoft.com/office/drawing/2014/main" id="{2A1BE854-A9A4-A2C6-70EA-03FB030CA57B}"/>
              </a:ext>
            </a:extLst>
          </p:cNvPr>
          <p:cNvSpPr txBox="1">
            <a:spLocks/>
          </p:cNvSpPr>
          <p:nvPr/>
        </p:nvSpPr>
        <p:spPr>
          <a:xfrm>
            <a:off x="1828801" y="809135"/>
            <a:ext cx="10210799" cy="1120178"/>
          </a:xfrm>
          <a:prstGeom prst="rect">
            <a:avLst/>
          </a:prstGeom>
        </p:spPr>
        <p:txBody>
          <a:bodyPr vert="horz" wrap="square" lIns="0" tIns="12065" rIns="0" bIns="0" rtlCol="0" anchor="b">
            <a:spAutoFit/>
          </a:bodyPr>
          <a:lstStyle>
            <a:lvl1pPr>
              <a:defRPr sz="2800" b="0" i="0">
                <a:solidFill>
                  <a:srgbClr val="003552"/>
                </a:solidFill>
                <a:latin typeface="Arial MT"/>
                <a:ea typeface="+mj-ea"/>
                <a:cs typeface="Arial MT"/>
              </a:defRPr>
            </a:lvl1pPr>
          </a:lstStyle>
          <a:p>
            <a:pPr marL="12700">
              <a:spcBef>
                <a:spcPts val="95"/>
              </a:spcBef>
            </a:pPr>
            <a:r>
              <a:rPr lang="en-MY" sz="1800" kern="1200" dirty="0">
                <a:solidFill>
                  <a:srgbClr val="000000"/>
                </a:solidFill>
                <a:effectLst/>
                <a:ea typeface="+mn-ea"/>
              </a:rPr>
              <a:t>We adopt a </a:t>
            </a:r>
            <a:r>
              <a:rPr lang="en-MY" sz="1800" b="1" kern="1200" dirty="0">
                <a:solidFill>
                  <a:srgbClr val="A5A5A5"/>
                </a:solidFill>
                <a:effectLst/>
                <a:ea typeface="+mn-ea"/>
              </a:rPr>
              <a:t>neutral stance</a:t>
            </a:r>
            <a:r>
              <a:rPr lang="en-MY" sz="1800" kern="1200" dirty="0">
                <a:solidFill>
                  <a:srgbClr val="A5A5A5"/>
                </a:solidFill>
                <a:effectLst/>
                <a:ea typeface="+mn-ea"/>
              </a:rPr>
              <a:t> </a:t>
            </a:r>
            <a:r>
              <a:rPr lang="en-MY" sz="1800" kern="1200" dirty="0">
                <a:solidFill>
                  <a:srgbClr val="000000"/>
                </a:solidFill>
                <a:effectLst/>
                <a:ea typeface="+mn-ea"/>
              </a:rPr>
              <a:t>on global equities, particularly the </a:t>
            </a:r>
            <a:r>
              <a:rPr lang="en-MY" sz="1800" b="1" kern="1200" dirty="0">
                <a:solidFill>
                  <a:srgbClr val="A5A5A5"/>
                </a:solidFill>
                <a:effectLst/>
                <a:ea typeface="+mn-ea"/>
              </a:rPr>
              <a:t>U.S</a:t>
            </a:r>
            <a:r>
              <a:rPr lang="en-MY" sz="1800" kern="1200" dirty="0">
                <a:effectLst/>
                <a:ea typeface="+mn-ea"/>
              </a:rPr>
              <a:t>., </a:t>
            </a:r>
            <a:r>
              <a:rPr lang="en-MY" sz="1800" kern="1200" dirty="0">
                <a:solidFill>
                  <a:srgbClr val="000000"/>
                </a:solidFill>
                <a:effectLst/>
                <a:ea typeface="+mn-ea"/>
              </a:rPr>
              <a:t>underpinned by the resilience of the U.S. economy, healthy domestic consumption, and its position as a major energy producer and net exporter. While AI valuation concerns have eased, elevated broader market valuations continue to limit upside.</a:t>
            </a:r>
            <a:endParaRPr lang="en-US" sz="1800" kern="0" spc="-5" dirty="0">
              <a:solidFill>
                <a:schemeClr val="tx1">
                  <a:lumMod val="85000"/>
                  <a:lumOff val="15000"/>
                </a:schemeClr>
              </a:solidFill>
            </a:endParaRPr>
          </a:p>
        </p:txBody>
      </p:sp>
      <p:sp>
        <p:nvSpPr>
          <p:cNvPr id="4" name="Holder 4">
            <a:extLst>
              <a:ext uri="{FF2B5EF4-FFF2-40B4-BE49-F238E27FC236}">
                <a16:creationId xmlns:a16="http://schemas.microsoft.com/office/drawing/2014/main" id="{E4F8DEF7-8C3C-9C15-CC6C-D6674FEA6768}"/>
              </a:ext>
            </a:extLst>
          </p:cNvPr>
          <p:cNvSpPr>
            <a:spLocks noGrp="1"/>
          </p:cNvSpPr>
          <p:nvPr>
            <p:ph type="ftr" sz="quarter" idx="3"/>
          </p:nvPr>
        </p:nvSpPr>
        <p:spPr>
          <a:xfrm>
            <a:off x="76711" y="6266688"/>
            <a:ext cx="9928860" cy="615553"/>
          </a:xfrm>
          <a:prstGeom prst="rect">
            <a:avLst/>
          </a:prstGeom>
        </p:spPr>
        <p:txBody>
          <a:bodyPr wrap="square" lIns="0" tIns="0" rIns="0" bIns="0">
            <a:spAutoFit/>
          </a:bodyPr>
          <a:lstStyle>
            <a:lvl1pPr marL="0" indent="0" algn="l" rtl="0">
              <a:spcBef>
                <a:spcPts val="0"/>
              </a:spcBef>
              <a:spcAft>
                <a:spcPts val="0"/>
              </a:spcAft>
              <a:buNone/>
              <a:defRPr sz="800" b="0" i="0">
                <a:solidFill>
                  <a:schemeClr val="tx1"/>
                </a:solidFill>
                <a:latin typeface="Arial MT"/>
                <a:cs typeface="Arial MT"/>
              </a:defRPr>
            </a:lvl1pPr>
          </a:lstStyle>
          <a:p>
            <a:r>
              <a:rPr lang="en-US" sz="800" dirty="0">
                <a:solidFill>
                  <a:schemeClr val="dk1"/>
                </a:solidFill>
              </a:rPr>
              <a:t>@PhillipCapital 2025. All Rights Reserved. </a:t>
            </a:r>
            <a:br>
              <a:rPr lang="en-US" sz="800" dirty="0">
                <a:solidFill>
                  <a:schemeClr val="dk1"/>
                </a:solidFill>
              </a:rPr>
            </a:br>
            <a:r>
              <a:rPr lang="en-US" sz="800" dirty="0">
                <a:solidFill>
                  <a:schemeClr val="dk1"/>
                </a:solidFill>
              </a:rPr>
              <a:t>The information provided in this presentation is for general informational use and should not be considered as financial advice or a recommendation for any specific investment. It does not take into account your individual objectives, financial situation, or needs. Investments involve risks including the potential loss of the principal amount invested. Before making any investment decisions, consider seeking advice from a financial adviser. The views expressed are personal and </a:t>
            </a:r>
            <a:r>
              <a:rPr lang="en-US" sz="800" dirty="0" err="1">
                <a:solidFill>
                  <a:schemeClr val="dk1"/>
                </a:solidFill>
              </a:rPr>
              <a:t>PhillipCapital</a:t>
            </a:r>
            <a:r>
              <a:rPr lang="en-US" sz="800" dirty="0">
                <a:solidFill>
                  <a:schemeClr val="dk1"/>
                </a:solidFill>
              </a:rPr>
              <a:t> accepts no liability for any losses or damages arising from the use of this information. The information contained in this document is intended only for use during the presentation. </a:t>
            </a:r>
            <a:r>
              <a:rPr lang="en-US" sz="800" dirty="0" err="1">
                <a:solidFill>
                  <a:schemeClr val="dk1"/>
                </a:solidFill>
              </a:rPr>
              <a:t>PhillipCapital</a:t>
            </a:r>
            <a:r>
              <a:rPr lang="en-US" sz="800" dirty="0">
                <a:solidFill>
                  <a:schemeClr val="dk1"/>
                </a:solidFill>
              </a:rPr>
              <a:t> accepts no liability whatsoever with respect to the use of this document or its contents. This advertisement has not been reviewed by the Securities Commission.</a:t>
            </a:r>
          </a:p>
        </p:txBody>
      </p:sp>
      <p:pic>
        <p:nvPicPr>
          <p:cNvPr id="9" name="Picture 8">
            <a:extLst>
              <a:ext uri="{FF2B5EF4-FFF2-40B4-BE49-F238E27FC236}">
                <a16:creationId xmlns:a16="http://schemas.microsoft.com/office/drawing/2014/main" id="{372BD723-4609-AB96-CE10-AB3165278DCC}"/>
              </a:ext>
            </a:extLst>
          </p:cNvPr>
          <p:cNvPicPr>
            <a:picLocks noChangeAspect="1"/>
          </p:cNvPicPr>
          <p:nvPr/>
        </p:nvPicPr>
        <p:blipFill>
          <a:blip r:embed="rId3"/>
          <a:stretch>
            <a:fillRect/>
          </a:stretch>
        </p:blipFill>
        <p:spPr>
          <a:xfrm>
            <a:off x="1973400" y="2133600"/>
            <a:ext cx="8364402" cy="3369487"/>
          </a:xfrm>
          <a:prstGeom prst="rect">
            <a:avLst/>
          </a:prstGeom>
          <a:ln>
            <a:solidFill>
              <a:schemeClr val="tx1"/>
            </a:solidFill>
          </a:ln>
        </p:spPr>
      </p:pic>
    </p:spTree>
    <p:extLst>
      <p:ext uri="{BB962C8B-B14F-4D97-AF65-F5344CB8AC3E}">
        <p14:creationId xmlns:p14="http://schemas.microsoft.com/office/powerpoint/2010/main" val="437603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97750-3342-A399-6F1D-EE73A7F1156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DB2C085-E5E7-B84E-FEDD-77C41AAFC82C}"/>
              </a:ext>
            </a:extLst>
          </p:cNvPr>
          <p:cNvSpPr txBox="1">
            <a:spLocks noGrp="1"/>
          </p:cNvSpPr>
          <p:nvPr>
            <p:ph type="title"/>
          </p:nvPr>
        </p:nvSpPr>
        <p:spPr>
          <a:xfrm>
            <a:off x="1828801" y="335971"/>
            <a:ext cx="8509001" cy="381515"/>
          </a:xfrm>
          <a:prstGeom prst="rect">
            <a:avLst/>
          </a:prstGeom>
        </p:spPr>
        <p:txBody>
          <a:bodyPr vert="horz" wrap="square" lIns="0" tIns="12065" rIns="0" bIns="0" rtlCol="0" anchor="b">
            <a:spAutoFit/>
          </a:bodyPr>
          <a:lstStyle/>
          <a:p>
            <a:pPr marL="12700">
              <a:spcBef>
                <a:spcPts val="95"/>
              </a:spcBef>
            </a:pPr>
            <a:r>
              <a:rPr lang="en-US" sz="2400" spc="-5" dirty="0"/>
              <a:t>Strategy</a:t>
            </a:r>
          </a:p>
        </p:txBody>
      </p:sp>
      <p:sp>
        <p:nvSpPr>
          <p:cNvPr id="3" name="object 2">
            <a:extLst>
              <a:ext uri="{FF2B5EF4-FFF2-40B4-BE49-F238E27FC236}">
                <a16:creationId xmlns:a16="http://schemas.microsoft.com/office/drawing/2014/main" id="{AF61694C-D6DC-0512-46A9-F4D35FE55AFF}"/>
              </a:ext>
            </a:extLst>
          </p:cNvPr>
          <p:cNvSpPr txBox="1">
            <a:spLocks/>
          </p:cNvSpPr>
          <p:nvPr/>
        </p:nvSpPr>
        <p:spPr>
          <a:xfrm>
            <a:off x="1828801" y="748263"/>
            <a:ext cx="10210799" cy="289182"/>
          </a:xfrm>
          <a:prstGeom prst="rect">
            <a:avLst/>
          </a:prstGeom>
        </p:spPr>
        <p:txBody>
          <a:bodyPr vert="horz" wrap="square" lIns="0" tIns="12065" rIns="0" bIns="0" rtlCol="0" anchor="b">
            <a:spAutoFit/>
          </a:bodyPr>
          <a:lstStyle>
            <a:lvl1pPr>
              <a:defRPr sz="2800" b="0" i="0">
                <a:solidFill>
                  <a:srgbClr val="003552"/>
                </a:solidFill>
                <a:latin typeface="Arial MT"/>
                <a:ea typeface="+mj-ea"/>
                <a:cs typeface="Arial MT"/>
              </a:defRPr>
            </a:lvl1pPr>
          </a:lstStyle>
          <a:p>
            <a:pPr marL="12700">
              <a:spcBef>
                <a:spcPts val="95"/>
              </a:spcBef>
            </a:pPr>
            <a:r>
              <a:rPr lang="en-MY" sz="1800" dirty="0">
                <a:solidFill>
                  <a:srgbClr val="000000"/>
                </a:solidFill>
                <a:cs typeface="Calibri" panose="020F0502020204030204" pitchFamily="34" charset="0"/>
              </a:rPr>
              <a:t>We adopt a </a:t>
            </a:r>
            <a:r>
              <a:rPr lang="en-MY" sz="1800" b="1" dirty="0">
                <a:solidFill>
                  <a:srgbClr val="A5A5A5"/>
                </a:solidFill>
                <a:cs typeface="Calibri" panose="020F0502020204030204" pitchFamily="34" charset="0"/>
              </a:rPr>
              <a:t>neutral stance</a:t>
            </a:r>
            <a:r>
              <a:rPr lang="en-MY" sz="1800" dirty="0">
                <a:solidFill>
                  <a:srgbClr val="A5A5A5"/>
                </a:solidFill>
                <a:cs typeface="Calibri" panose="020F0502020204030204" pitchFamily="34" charset="0"/>
              </a:rPr>
              <a:t> </a:t>
            </a:r>
            <a:r>
              <a:rPr lang="en-MY" sz="1800" dirty="0">
                <a:solidFill>
                  <a:srgbClr val="000000"/>
                </a:solidFill>
                <a:cs typeface="Calibri" panose="020F0502020204030204" pitchFamily="34" charset="0"/>
              </a:rPr>
              <a:t>on global equities, particularly the </a:t>
            </a:r>
            <a:r>
              <a:rPr lang="en-MY" sz="1800" b="1" dirty="0">
                <a:solidFill>
                  <a:srgbClr val="A5A5A5"/>
                </a:solidFill>
                <a:cs typeface="Calibri" panose="020F0502020204030204" pitchFamily="34" charset="0"/>
              </a:rPr>
              <a:t>U.S</a:t>
            </a:r>
            <a:endParaRPr lang="en-US" sz="2000" kern="0" spc="-5" dirty="0">
              <a:solidFill>
                <a:schemeClr val="tx1"/>
              </a:solidFill>
            </a:endParaRPr>
          </a:p>
        </p:txBody>
      </p:sp>
      <p:sp>
        <p:nvSpPr>
          <p:cNvPr id="5" name="TextBox 4">
            <a:extLst>
              <a:ext uri="{FF2B5EF4-FFF2-40B4-BE49-F238E27FC236}">
                <a16:creationId xmlns:a16="http://schemas.microsoft.com/office/drawing/2014/main" id="{269CF612-1EB2-8367-F5F1-B5E74CAC8DA5}"/>
              </a:ext>
            </a:extLst>
          </p:cNvPr>
          <p:cNvSpPr txBox="1"/>
          <p:nvPr/>
        </p:nvSpPr>
        <p:spPr>
          <a:xfrm>
            <a:off x="609600" y="1143000"/>
            <a:ext cx="11430000" cy="5058821"/>
          </a:xfrm>
          <a:prstGeom prst="rect">
            <a:avLst/>
          </a:prstGeom>
          <a:noFill/>
        </p:spPr>
        <p:txBody>
          <a:bodyPr wrap="square">
            <a:spAutoFit/>
          </a:bodyPr>
          <a:lstStyle/>
          <a:p>
            <a:pPr>
              <a:lnSpc>
                <a:spcPct val="107000"/>
              </a:lnSpc>
              <a:spcAft>
                <a:spcPts val="800"/>
              </a:spcAft>
              <a:buNone/>
            </a:pPr>
            <a:r>
              <a:rPr lang="en-MY" sz="1800" kern="1200" dirty="0">
                <a:solidFill>
                  <a:srgbClr val="000000"/>
                </a:solidFill>
                <a:effectLst/>
                <a:latin typeface="Calibri" panose="020F0502020204030204" pitchFamily="34" charset="0"/>
                <a:ea typeface="+mn-ea"/>
                <a:cs typeface="Calibri" panose="020F0502020204030204" pitchFamily="34" charset="0"/>
              </a:rPr>
              <a:t>We adopt a </a:t>
            </a:r>
            <a:r>
              <a:rPr lang="en-MY" sz="1800" b="1" kern="1200" dirty="0">
                <a:solidFill>
                  <a:srgbClr val="A5A5A5"/>
                </a:solidFill>
                <a:effectLst/>
                <a:latin typeface="Calibri" panose="020F0502020204030204" pitchFamily="34" charset="0"/>
                <a:ea typeface="+mn-ea"/>
                <a:cs typeface="Calibri" panose="020F0502020204030204" pitchFamily="34" charset="0"/>
              </a:rPr>
              <a:t>neutral stance</a:t>
            </a:r>
            <a:r>
              <a:rPr lang="en-MY" sz="1800" kern="1200" dirty="0">
                <a:solidFill>
                  <a:srgbClr val="A5A5A5"/>
                </a:solidFill>
                <a:effectLst/>
                <a:latin typeface="Calibri" panose="020F0502020204030204" pitchFamily="34" charset="0"/>
                <a:ea typeface="+mn-ea"/>
                <a:cs typeface="Calibri" panose="020F0502020204030204" pitchFamily="34" charset="0"/>
              </a:rPr>
              <a:t> </a:t>
            </a:r>
            <a:r>
              <a:rPr lang="en-MY" sz="1800" kern="1200" dirty="0">
                <a:solidFill>
                  <a:srgbClr val="000000"/>
                </a:solidFill>
                <a:effectLst/>
                <a:latin typeface="Calibri" panose="020F0502020204030204" pitchFamily="34" charset="0"/>
                <a:ea typeface="+mn-ea"/>
                <a:cs typeface="Calibri" panose="020F0502020204030204" pitchFamily="34" charset="0"/>
              </a:rPr>
              <a:t>on </a:t>
            </a:r>
            <a:r>
              <a:rPr lang="en-MY" sz="1800" b="1" kern="1200" dirty="0">
                <a:solidFill>
                  <a:srgbClr val="A5A5A5"/>
                </a:solidFill>
                <a:effectLst/>
                <a:latin typeface="Calibri" panose="020F0502020204030204" pitchFamily="34" charset="0"/>
                <a:ea typeface="+mn-ea"/>
                <a:cs typeface="Calibri" panose="020F0502020204030204" pitchFamily="34" charset="0"/>
              </a:rPr>
              <a:t>global equities</a:t>
            </a:r>
            <a:r>
              <a:rPr lang="en-MY" sz="1800" kern="1200" dirty="0">
                <a:solidFill>
                  <a:srgbClr val="000000"/>
                </a:solidFill>
                <a:effectLst/>
                <a:latin typeface="Calibri" panose="020F0502020204030204" pitchFamily="34" charset="0"/>
                <a:ea typeface="+mn-ea"/>
                <a:cs typeface="Calibri" panose="020F0502020204030204" pitchFamily="34" charset="0"/>
              </a:rPr>
              <a:t>, particularly the </a:t>
            </a:r>
            <a:r>
              <a:rPr lang="en-MY" sz="1800" b="1" kern="1200" dirty="0">
                <a:solidFill>
                  <a:srgbClr val="A5A5A5"/>
                </a:solidFill>
                <a:effectLst/>
                <a:latin typeface="Calibri" panose="020F0502020204030204" pitchFamily="34" charset="0"/>
                <a:ea typeface="+mn-ea"/>
                <a:cs typeface="Calibri" panose="020F0502020204030204" pitchFamily="34" charset="0"/>
              </a:rPr>
              <a:t>U.S</a:t>
            </a:r>
            <a:r>
              <a:rPr lang="en-MY" sz="1800" kern="1200" dirty="0">
                <a:effectLst/>
                <a:latin typeface="Calibri" panose="020F0502020204030204" pitchFamily="34" charset="0"/>
                <a:ea typeface="+mn-ea"/>
                <a:cs typeface="Calibri" panose="020F0502020204030204" pitchFamily="34" charset="0"/>
              </a:rPr>
              <a:t>., </a:t>
            </a:r>
            <a:r>
              <a:rPr lang="en-MY" sz="1800" kern="1200" dirty="0">
                <a:solidFill>
                  <a:srgbClr val="000000"/>
                </a:solidFill>
                <a:effectLst/>
                <a:latin typeface="Calibri" panose="020F0502020204030204" pitchFamily="34" charset="0"/>
                <a:ea typeface="+mn-ea"/>
                <a:cs typeface="Calibri" panose="020F0502020204030204" pitchFamily="34" charset="0"/>
              </a:rPr>
              <a:t>underpinned by the resilience of the U.S. economy, healthy domestic consumption, and its position as a major energy producer and net exporter. While AI valuation concerns have eased, elevated broader market valuations continue to limit upside, supporting our neutral stance.</a:t>
            </a:r>
            <a:r>
              <a:rPr lang="en-MY" sz="1800" kern="100" dirty="0">
                <a:effectLst/>
                <a:latin typeface="Calibri" panose="020F0502020204030204" pitchFamily="34" charset="0"/>
                <a:ea typeface="DengXian" panose="02010600030101010101" pitchFamily="2" charset="-122"/>
                <a:cs typeface="Calibri" panose="020F0502020204030204" pitchFamily="34" charset="0"/>
              </a:rPr>
              <a:t> </a:t>
            </a:r>
            <a:r>
              <a:rPr lang="en-MY" sz="1800" kern="1200" dirty="0">
                <a:solidFill>
                  <a:srgbClr val="000000"/>
                </a:solidFill>
                <a:effectLst/>
                <a:latin typeface="Calibri" panose="020F0502020204030204" pitchFamily="34" charset="0"/>
                <a:ea typeface="+mn-ea"/>
                <a:cs typeface="Calibri" panose="020F0502020204030204" pitchFamily="34" charset="0"/>
              </a:rPr>
              <a:t>However, we remain </a:t>
            </a:r>
            <a:r>
              <a:rPr lang="en-MY" sz="1800" b="1" kern="1200" dirty="0">
                <a:solidFill>
                  <a:srgbClr val="00B050"/>
                </a:solidFill>
                <a:effectLst/>
                <a:latin typeface="Calibri" panose="020F0502020204030204" pitchFamily="34" charset="0"/>
                <a:ea typeface="+mn-ea"/>
                <a:cs typeface="Calibri" panose="020F0502020204030204" pitchFamily="34" charset="0"/>
              </a:rPr>
              <a:t>constructive</a:t>
            </a:r>
            <a:r>
              <a:rPr lang="en-MY" sz="1800" kern="1200" dirty="0">
                <a:solidFill>
                  <a:srgbClr val="00B050"/>
                </a:solidFill>
                <a:effectLst/>
                <a:latin typeface="Calibri" panose="020F0502020204030204" pitchFamily="34" charset="0"/>
                <a:ea typeface="+mn-ea"/>
                <a:cs typeface="Calibri" panose="020F0502020204030204" pitchFamily="34" charset="0"/>
              </a:rPr>
              <a:t> </a:t>
            </a:r>
            <a:r>
              <a:rPr lang="en-MY" sz="1800" kern="1200" dirty="0">
                <a:solidFill>
                  <a:srgbClr val="000000"/>
                </a:solidFill>
                <a:effectLst/>
                <a:latin typeface="Calibri" panose="020F0502020204030204" pitchFamily="34" charset="0"/>
                <a:ea typeface="+mn-ea"/>
                <a:cs typeface="Calibri" panose="020F0502020204030204" pitchFamily="34" charset="0"/>
              </a:rPr>
              <a:t>on </a:t>
            </a:r>
            <a:r>
              <a:rPr lang="en-MY" sz="1800" b="1" kern="1200" dirty="0">
                <a:solidFill>
                  <a:srgbClr val="00B050"/>
                </a:solidFill>
                <a:effectLst/>
                <a:latin typeface="Calibri" panose="020F0502020204030204" pitchFamily="34" charset="0"/>
                <a:ea typeface="+mn-ea"/>
                <a:cs typeface="Calibri" panose="020F0502020204030204" pitchFamily="34" charset="0"/>
              </a:rPr>
              <a:t>Malaysian equities</a:t>
            </a:r>
            <a:r>
              <a:rPr lang="en-MY" sz="1800" kern="1200" dirty="0">
                <a:solidFill>
                  <a:srgbClr val="000000"/>
                </a:solidFill>
                <a:effectLst/>
                <a:latin typeface="Calibri" panose="020F0502020204030204" pitchFamily="34" charset="0"/>
                <a:ea typeface="+mn-ea"/>
                <a:cs typeface="Calibri" panose="020F0502020204030204" pitchFamily="34" charset="0"/>
              </a:rPr>
              <a:t>, supported by resilient domestic demand, attractive dividend yields, and improving investor sentiment amid a more supportive global rate outlook. Expectations of further monetary easing globally could provide greater policy flexibility for Asian central banks, while Malaysia’s ongoing investment cycle, particularly in infrastructure, data centres, and key domestic sectors, continues to support medium-term growth prospects.</a:t>
            </a:r>
            <a:endParaRPr lang="en-MY"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a:buNone/>
            </a:pPr>
            <a:r>
              <a:rPr lang="en-MY" sz="1800" kern="1200" dirty="0">
                <a:solidFill>
                  <a:srgbClr val="000000"/>
                </a:solidFill>
                <a:effectLst/>
                <a:latin typeface="Calibri" panose="020F0502020204030204" pitchFamily="34" charset="0"/>
                <a:ea typeface="+mn-ea"/>
              </a:rPr>
              <a:t>In Malaysia, we remain </a:t>
            </a:r>
            <a:r>
              <a:rPr lang="en-MY" sz="1800" b="1" kern="1200" dirty="0">
                <a:solidFill>
                  <a:srgbClr val="00B050"/>
                </a:solidFill>
                <a:effectLst/>
                <a:latin typeface="Calibri" panose="020F0502020204030204" pitchFamily="34" charset="0"/>
                <a:ea typeface="+mn-ea"/>
              </a:rPr>
              <a:t>bullish</a:t>
            </a:r>
            <a:r>
              <a:rPr lang="en-MY" sz="1800" kern="1200" dirty="0">
                <a:solidFill>
                  <a:srgbClr val="00B050"/>
                </a:solidFill>
                <a:effectLst/>
                <a:latin typeface="Calibri" panose="020F0502020204030204" pitchFamily="34" charset="0"/>
                <a:ea typeface="+mn-ea"/>
              </a:rPr>
              <a:t> </a:t>
            </a:r>
            <a:r>
              <a:rPr lang="en-MY" sz="1800" kern="1200" dirty="0">
                <a:solidFill>
                  <a:srgbClr val="000000"/>
                </a:solidFill>
                <a:effectLst/>
                <a:latin typeface="Calibri" panose="020F0502020204030204" pitchFamily="34" charset="0"/>
                <a:ea typeface="+mn-ea"/>
              </a:rPr>
              <a:t>on </a:t>
            </a:r>
            <a:r>
              <a:rPr lang="en-MY" sz="1800" b="1" kern="1200" dirty="0">
                <a:solidFill>
                  <a:srgbClr val="00B050"/>
                </a:solidFill>
                <a:effectLst/>
                <a:latin typeface="Calibri" panose="020F0502020204030204" pitchFamily="34" charset="0"/>
                <a:ea typeface="+mn-ea"/>
              </a:rPr>
              <a:t>large-cap equities</a:t>
            </a:r>
            <a:r>
              <a:rPr lang="en-MY" sz="1800" kern="1200" dirty="0">
                <a:solidFill>
                  <a:srgbClr val="00B050"/>
                </a:solidFill>
                <a:effectLst/>
                <a:latin typeface="Calibri" panose="020F0502020204030204" pitchFamily="34" charset="0"/>
                <a:ea typeface="+mn-ea"/>
              </a:rPr>
              <a:t> </a:t>
            </a:r>
            <a:r>
              <a:rPr lang="en-MY" sz="1800" kern="1200" dirty="0">
                <a:solidFill>
                  <a:srgbClr val="000000"/>
                </a:solidFill>
                <a:effectLst/>
                <a:latin typeface="Calibri" panose="020F0502020204030204" pitchFamily="34" charset="0"/>
                <a:ea typeface="+mn-ea"/>
              </a:rPr>
              <a:t>and </a:t>
            </a:r>
            <a:r>
              <a:rPr lang="en-MY" sz="1800" b="1" kern="1200" dirty="0">
                <a:solidFill>
                  <a:srgbClr val="EE0000"/>
                </a:solidFill>
                <a:effectLst/>
                <a:latin typeface="Calibri" panose="020F0502020204030204" pitchFamily="34" charset="0"/>
                <a:ea typeface="+mn-ea"/>
              </a:rPr>
              <a:t>bearish</a:t>
            </a:r>
            <a:r>
              <a:rPr lang="en-MY" sz="1800" kern="1200" dirty="0">
                <a:solidFill>
                  <a:srgbClr val="000000"/>
                </a:solidFill>
                <a:effectLst/>
                <a:latin typeface="Calibri" panose="020F0502020204030204" pitchFamily="34" charset="0"/>
                <a:ea typeface="+mn-ea"/>
              </a:rPr>
              <a:t> on </a:t>
            </a:r>
            <a:r>
              <a:rPr lang="en-MY" sz="1800" b="1" kern="1200" dirty="0">
                <a:solidFill>
                  <a:srgbClr val="EE0000"/>
                </a:solidFill>
                <a:effectLst/>
                <a:latin typeface="Calibri" panose="020F0502020204030204" pitchFamily="34" charset="0"/>
                <a:ea typeface="+mn-ea"/>
              </a:rPr>
              <a:t>small-cap equities</a:t>
            </a:r>
            <a:r>
              <a:rPr lang="en-MY" sz="1800" kern="1200" dirty="0">
                <a:solidFill>
                  <a:srgbClr val="000000"/>
                </a:solidFill>
                <a:effectLst/>
                <a:latin typeface="Calibri" panose="020F0502020204030204" pitchFamily="34" charset="0"/>
                <a:ea typeface="+mn-ea"/>
              </a:rPr>
              <a:t>. Sector-wise, we overweight the </a:t>
            </a:r>
            <a:r>
              <a:rPr lang="en-MY" sz="1800" b="1" kern="1200" dirty="0">
                <a:solidFill>
                  <a:srgbClr val="00B050"/>
                </a:solidFill>
                <a:effectLst/>
                <a:latin typeface="Calibri" panose="020F0502020204030204" pitchFamily="34" charset="0"/>
                <a:ea typeface="+mn-ea"/>
              </a:rPr>
              <a:t>Banking</a:t>
            </a:r>
            <a:r>
              <a:rPr lang="en-MY" sz="1800" kern="1200" dirty="0">
                <a:solidFill>
                  <a:srgbClr val="00B050"/>
                </a:solidFill>
                <a:effectLst/>
                <a:latin typeface="Calibri" panose="020F0502020204030204" pitchFamily="34" charset="0"/>
                <a:ea typeface="+mn-ea"/>
              </a:rPr>
              <a:t> </a:t>
            </a:r>
            <a:r>
              <a:rPr lang="en-MY" sz="1800" kern="1200" dirty="0">
                <a:solidFill>
                  <a:srgbClr val="000000"/>
                </a:solidFill>
                <a:effectLst/>
                <a:latin typeface="Calibri" panose="020F0502020204030204" pitchFamily="34" charset="0"/>
                <a:ea typeface="+mn-ea"/>
              </a:rPr>
              <a:t>and </a:t>
            </a:r>
            <a:r>
              <a:rPr lang="en-MY" sz="1800" b="1" kern="1200" dirty="0">
                <a:solidFill>
                  <a:srgbClr val="00B050"/>
                </a:solidFill>
                <a:effectLst/>
                <a:latin typeface="Calibri" panose="020F0502020204030204" pitchFamily="34" charset="0"/>
                <a:ea typeface="+mn-ea"/>
              </a:rPr>
              <a:t>Utilities sectors</a:t>
            </a:r>
            <a:r>
              <a:rPr lang="en-MY" sz="1800" kern="1200" dirty="0">
                <a:solidFill>
                  <a:srgbClr val="000000"/>
                </a:solidFill>
                <a:effectLst/>
                <a:latin typeface="Calibri" panose="020F0502020204030204" pitchFamily="34" charset="0"/>
                <a:ea typeface="+mn-ea"/>
              </a:rPr>
              <a:t>. Banking remains well positioned in a higher-for-longer interest rate environment, supported by resilient net interest margins, healthy loan growth and stable asset quality. Meanwhile, the Utilities sector is expected to benefit from its defensive earnings profile, stable cash flows and supportive regulatory framework, making it an attractive sector amid ongoing macroeconomic uncertainties. Meanwhile, we remain </a:t>
            </a:r>
            <a:r>
              <a:rPr lang="en-MY" sz="1800" b="1" kern="1200" dirty="0">
                <a:solidFill>
                  <a:srgbClr val="EE0000"/>
                </a:solidFill>
                <a:effectLst/>
                <a:latin typeface="Calibri" panose="020F0502020204030204" pitchFamily="34" charset="0"/>
                <a:ea typeface="+mn-ea"/>
              </a:rPr>
              <a:t>bearish</a:t>
            </a:r>
            <a:r>
              <a:rPr lang="en-MY" sz="1800" kern="1200" dirty="0">
                <a:solidFill>
                  <a:srgbClr val="EE0000"/>
                </a:solidFill>
                <a:effectLst/>
                <a:latin typeface="Calibri" panose="020F0502020204030204" pitchFamily="34" charset="0"/>
                <a:ea typeface="+mn-ea"/>
              </a:rPr>
              <a:t> </a:t>
            </a:r>
            <a:r>
              <a:rPr lang="en-MY" sz="1800" kern="1200" dirty="0">
                <a:solidFill>
                  <a:srgbClr val="000000"/>
                </a:solidFill>
                <a:effectLst/>
                <a:latin typeface="Calibri" panose="020F0502020204030204" pitchFamily="34" charset="0"/>
                <a:ea typeface="+mn-ea"/>
              </a:rPr>
              <a:t>on the </a:t>
            </a:r>
            <a:r>
              <a:rPr lang="en-MY" sz="1800" b="1" kern="1200" dirty="0">
                <a:solidFill>
                  <a:srgbClr val="EE0000"/>
                </a:solidFill>
                <a:effectLst/>
                <a:latin typeface="Calibri" panose="020F0502020204030204" pitchFamily="34" charset="0"/>
                <a:ea typeface="+mn-ea"/>
              </a:rPr>
              <a:t>Consumer sector</a:t>
            </a:r>
            <a:r>
              <a:rPr lang="en-MY" sz="1800" kern="1200" dirty="0">
                <a:solidFill>
                  <a:srgbClr val="000000"/>
                </a:solidFill>
                <a:effectLst/>
                <a:latin typeface="Calibri" panose="020F0502020204030204" pitchFamily="34" charset="0"/>
                <a:ea typeface="+mn-ea"/>
              </a:rPr>
              <a:t> could face margin pressures from uncertainty surrounding second-order inflation effects, as higher operating costs may be difficult to fully pass on to consumers, </a:t>
            </a:r>
            <a:r>
              <a:rPr lang="en-MY" sz="1800" b="1" kern="1200" dirty="0">
                <a:solidFill>
                  <a:srgbClr val="EE0000"/>
                </a:solidFill>
                <a:effectLst/>
                <a:latin typeface="Calibri" panose="020F0502020204030204" pitchFamily="34" charset="0"/>
                <a:ea typeface="+mn-ea"/>
              </a:rPr>
              <a:t>Healthcare sector</a:t>
            </a:r>
            <a:r>
              <a:rPr lang="en-MY" sz="1800" kern="1200" dirty="0">
                <a:solidFill>
                  <a:srgbClr val="000000"/>
                </a:solidFill>
                <a:effectLst/>
                <a:latin typeface="Calibri" panose="020F0502020204030204" pitchFamily="34" charset="0"/>
                <a:ea typeface="+mn-ea"/>
              </a:rPr>
              <a:t>, particularly glove manufacturers, as persistent industry oversupply and continued pressure on average selling prices (ASPs) are likely to weigh on earnings recovery.</a:t>
            </a:r>
            <a:endParaRPr lang="en-MY" sz="2000" dirty="0">
              <a:effectLst/>
              <a:latin typeface="Times New Roman" panose="02020603050405020304" pitchFamily="18" charset="0"/>
              <a:ea typeface="Times New Roman" panose="02020603050405020304" pitchFamily="18" charset="0"/>
            </a:endParaRPr>
          </a:p>
          <a:p>
            <a:pPr>
              <a:buNone/>
            </a:pPr>
            <a:r>
              <a:rPr lang="en-MY" sz="1800" kern="1200" dirty="0">
                <a:solidFill>
                  <a:srgbClr val="000000"/>
                </a:solidFill>
                <a:effectLst/>
                <a:latin typeface="Calibri" panose="020F0502020204030204" pitchFamily="34" charset="0"/>
                <a:ea typeface="+mn-ea"/>
              </a:rPr>
              <a:t>.</a:t>
            </a:r>
            <a:endParaRPr lang="en-MY" sz="20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12206DCD-EAC4-980C-6E11-909C3ED02E30}"/>
              </a:ext>
            </a:extLst>
          </p:cNvPr>
          <p:cNvSpPr txBox="1"/>
          <p:nvPr/>
        </p:nvSpPr>
        <p:spPr>
          <a:xfrm>
            <a:off x="812800" y="5943600"/>
            <a:ext cx="8407400" cy="276999"/>
          </a:xfrm>
          <a:prstGeom prst="rect">
            <a:avLst/>
          </a:prstGeom>
          <a:noFill/>
        </p:spPr>
        <p:txBody>
          <a:bodyPr wrap="square">
            <a:spAutoFit/>
          </a:bodyPr>
          <a:lstStyle/>
          <a:p>
            <a:r>
              <a:rPr lang="en-MY" sz="1200" dirty="0">
                <a:latin typeface="Calibri" panose="020F0502020204030204" pitchFamily="34" charset="0"/>
                <a:ea typeface="DengXian" panose="02010600030101010101" pitchFamily="2" charset="-122"/>
                <a:cs typeface="Times New Roman" panose="02020603050405020304" pitchFamily="18" charset="0"/>
              </a:rPr>
              <a:t>Source: </a:t>
            </a:r>
            <a:r>
              <a:rPr lang="en-US" sz="1200" dirty="0">
                <a:latin typeface="Calibri" panose="020F0502020204030204" pitchFamily="34" charset="0"/>
                <a:ea typeface="DengXian" panose="02010600030101010101" pitchFamily="2" charset="-122"/>
                <a:cs typeface="Times New Roman" panose="02020603050405020304" pitchFamily="18" charset="0"/>
              </a:rPr>
              <a:t>PCM, the stocks/sectors listed here are not to be interpreted as recommendations</a:t>
            </a:r>
            <a:endParaRPr lang="en-MY" sz="1200" dirty="0"/>
          </a:p>
        </p:txBody>
      </p:sp>
      <p:sp>
        <p:nvSpPr>
          <p:cNvPr id="6" name="Holder 4">
            <a:extLst>
              <a:ext uri="{FF2B5EF4-FFF2-40B4-BE49-F238E27FC236}">
                <a16:creationId xmlns:a16="http://schemas.microsoft.com/office/drawing/2014/main" id="{68D34EFD-7B72-FCDC-E0CC-2A353025BBAC}"/>
              </a:ext>
            </a:extLst>
          </p:cNvPr>
          <p:cNvSpPr>
            <a:spLocks noGrp="1"/>
          </p:cNvSpPr>
          <p:nvPr>
            <p:ph type="ftr" sz="quarter" idx="3"/>
          </p:nvPr>
        </p:nvSpPr>
        <p:spPr>
          <a:xfrm>
            <a:off x="76711" y="6266688"/>
            <a:ext cx="9928860" cy="615553"/>
          </a:xfrm>
          <a:prstGeom prst="rect">
            <a:avLst/>
          </a:prstGeom>
        </p:spPr>
        <p:txBody>
          <a:bodyPr wrap="square" lIns="0" tIns="0" rIns="0" bIns="0">
            <a:spAutoFit/>
          </a:bodyPr>
          <a:lstStyle>
            <a:lvl1pPr marL="0" indent="0" algn="l" rtl="0">
              <a:spcBef>
                <a:spcPts val="0"/>
              </a:spcBef>
              <a:spcAft>
                <a:spcPts val="0"/>
              </a:spcAft>
              <a:buNone/>
              <a:defRPr sz="800" b="0" i="0">
                <a:solidFill>
                  <a:schemeClr val="tx1"/>
                </a:solidFill>
                <a:latin typeface="Arial MT"/>
                <a:cs typeface="Arial MT"/>
              </a:defRPr>
            </a:lvl1pPr>
          </a:lstStyle>
          <a:p>
            <a:r>
              <a:rPr lang="en-US" sz="800" dirty="0">
                <a:solidFill>
                  <a:schemeClr val="dk1"/>
                </a:solidFill>
              </a:rPr>
              <a:t>@PhillipCapital 2025. All Rights Reserved. </a:t>
            </a:r>
            <a:br>
              <a:rPr lang="en-US" sz="800" dirty="0">
                <a:solidFill>
                  <a:schemeClr val="dk1"/>
                </a:solidFill>
              </a:rPr>
            </a:br>
            <a:r>
              <a:rPr lang="en-US" sz="800" dirty="0">
                <a:solidFill>
                  <a:schemeClr val="dk1"/>
                </a:solidFill>
              </a:rPr>
              <a:t>The information provided in this presentation is for general informational use and should not be considered as financial advice or a recommendation for any specific investment. It does not take into account your individual objectives, financial situation, or needs. Investments involve risks including the potential loss of the principal amount invested. Before making any investment decisions, consider seeking advice from a financial adviser. The views expressed are personal and </a:t>
            </a:r>
            <a:r>
              <a:rPr lang="en-US" sz="800" dirty="0" err="1">
                <a:solidFill>
                  <a:schemeClr val="dk1"/>
                </a:solidFill>
              </a:rPr>
              <a:t>PhillipCapital</a:t>
            </a:r>
            <a:r>
              <a:rPr lang="en-US" sz="800" dirty="0">
                <a:solidFill>
                  <a:schemeClr val="dk1"/>
                </a:solidFill>
              </a:rPr>
              <a:t> accepts no liability for any losses or damages arising from the use of this information. The information contained in this document is intended only for use during the presentation. </a:t>
            </a:r>
            <a:r>
              <a:rPr lang="en-US" sz="800" dirty="0" err="1">
                <a:solidFill>
                  <a:schemeClr val="dk1"/>
                </a:solidFill>
              </a:rPr>
              <a:t>PhillipCapital</a:t>
            </a:r>
            <a:r>
              <a:rPr lang="en-US" sz="800" dirty="0">
                <a:solidFill>
                  <a:schemeClr val="dk1"/>
                </a:solidFill>
              </a:rPr>
              <a:t> accepts no liability whatsoever with respect to the use of this document or its contents. This advertisement has not been reviewed by the Securities Commission.</a:t>
            </a:r>
          </a:p>
        </p:txBody>
      </p:sp>
    </p:spTree>
    <p:extLst>
      <p:ext uri="{BB962C8B-B14F-4D97-AF65-F5344CB8AC3E}">
        <p14:creationId xmlns:p14="http://schemas.microsoft.com/office/powerpoint/2010/main" val="35326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39403</TotalTime>
  <Words>4304</Words>
  <Application>Microsoft Office PowerPoint</Application>
  <PresentationFormat>Widescreen</PresentationFormat>
  <Paragraphs>191</Paragraphs>
  <Slides>16</Slides>
  <Notes>16</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MT</vt:lpstr>
      <vt:lpstr>Calibri</vt:lpstr>
      <vt:lpstr>Times New Roman</vt:lpstr>
      <vt:lpstr>Office Theme</vt:lpstr>
      <vt:lpstr>Tactical Asset Allocation</vt:lpstr>
      <vt:lpstr>PowerPoint Presentation</vt:lpstr>
      <vt:lpstr>PowerPoint Presentation</vt:lpstr>
      <vt:lpstr>Market Review –  June 2026</vt:lpstr>
      <vt:lpstr>Market Review – June 2026</vt:lpstr>
      <vt:lpstr>Strategy</vt:lpstr>
      <vt:lpstr>Strategy</vt:lpstr>
      <vt:lpstr>Strategy</vt:lpstr>
      <vt:lpstr>Strategy</vt:lpstr>
      <vt:lpstr>Appendices</vt:lpstr>
      <vt:lpstr>PMART Performance</vt:lpstr>
      <vt:lpstr>PMA Performance</vt:lpstr>
      <vt:lpstr>PGWA Performance</vt:lpstr>
      <vt:lpstr>PMB Unit Trust Fund Performance </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Name Change</dc:title>
  <dc:creator>Yu Ling Tan</dc:creator>
  <cp:lastModifiedBy>Mohammad Imran Bin Mohd Shaufi</cp:lastModifiedBy>
  <cp:revision>866</cp:revision>
  <dcterms:created xsi:type="dcterms:W3CDTF">2023-01-05T03:12:56Z</dcterms:created>
  <dcterms:modified xsi:type="dcterms:W3CDTF">2026-07-22T02:21:01Z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2022-07-07T00:00:00Z</vt:filetime>
  </property>
  <property fmtid="{D5CDD505-2E9C-101B-9397-08002B2CF9AE}" pid="3" name="Creator">
    <vt:lpwstr>Microsoft® PowerPoint® 2019</vt:lpwstr>
  </property>
  <property fmtid="{D5CDD505-2E9C-101B-9397-08002B2CF9AE}" pid="4" name="LastSaved">
    <vt:filetime>2023-01-05T00:00:00Z</vt:filetime>
  </property>
</Properties>
</file>